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3" r:id="rId3"/>
    <p:sldId id="289" r:id="rId4"/>
    <p:sldId id="257" r:id="rId5"/>
    <p:sldId id="282" r:id="rId6"/>
    <p:sldId id="258" r:id="rId7"/>
    <p:sldId id="259" r:id="rId8"/>
    <p:sldId id="284" r:id="rId9"/>
    <p:sldId id="285" r:id="rId10"/>
    <p:sldId id="290" r:id="rId11"/>
    <p:sldId id="294" r:id="rId12"/>
    <p:sldId id="260" r:id="rId13"/>
    <p:sldId id="286" r:id="rId14"/>
    <p:sldId id="287" r:id="rId15"/>
    <p:sldId id="261" r:id="rId16"/>
    <p:sldId id="288" r:id="rId17"/>
    <p:sldId id="292" r:id="rId18"/>
    <p:sldId id="263" r:id="rId19"/>
    <p:sldId id="293" r:id="rId20"/>
    <p:sldId id="291" r:id="rId21"/>
    <p:sldId id="298" r:id="rId22"/>
    <p:sldId id="264" r:id="rId23"/>
    <p:sldId id="295" r:id="rId24"/>
    <p:sldId id="296" r:id="rId25"/>
    <p:sldId id="297" r:id="rId26"/>
    <p:sldId id="299" r:id="rId27"/>
    <p:sldId id="300" r:id="rId28"/>
    <p:sldId id="301" r:id="rId29"/>
    <p:sldId id="266" r:id="rId30"/>
    <p:sldId id="302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7E3E-71F2-4551-B6E8-E32D9CB26713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F76F-1D61-4393-9967-0E7B96A5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A: photosphere;</a:t>
            </a:r>
            <a:r>
              <a:rPr lang="en-US" baseline="0" dirty="0"/>
              <a:t> B: sunspots, C: Prominence, D: Solar Flare, E: Corona, F: Convection Zone, G: Radiation Zone, H: Core, I: </a:t>
            </a:r>
            <a:r>
              <a:rPr lang="en-US" baseline="0" dirty="0" err="1"/>
              <a:t>Chromosphere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4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8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5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9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0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6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8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 can be very technical but if you just let it run, students</a:t>
            </a:r>
            <a:r>
              <a:rPr lang="en-US" baseline="0" dirty="0"/>
              <a:t> can watch the moon and sun change appearance.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1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2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3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1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1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0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3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6F4A-4300-4455-8E83-AF30D0CC727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94DE-EF7E-4F83-98F5-231D1B33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Created by: R. </a:t>
            </a:r>
            <a:r>
              <a:rPr lang="en-US" sz="1200" dirty="0" err="1">
                <a:solidFill>
                  <a:prstClr val="black"/>
                </a:solidFill>
              </a:rPr>
              <a:t>Hallett-Njuguna</a:t>
            </a:r>
            <a:r>
              <a:rPr lang="en-US" sz="1200" dirty="0">
                <a:solidFill>
                  <a:prstClr val="black"/>
                </a:solidFill>
              </a:rPr>
              <a:t>, SCPS</a:t>
            </a:r>
          </a:p>
        </p:txBody>
      </p:sp>
    </p:spTree>
    <p:extLst>
      <p:ext uri="{BB962C8B-B14F-4D97-AF65-F5344CB8AC3E}">
        <p14:creationId xmlns:p14="http://schemas.microsoft.com/office/powerpoint/2010/main" val="38896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web/cgi/pluginpop.cgi?it=swf::800::600::/sites/dl/free/0072482621/78778/Eclipses_Nav.swf::Eclipse%20Interactiv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2.valdosta.edu/~cbarnbau/astro_demos/tides/neap_sp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Structure of the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Universe is made up of billions of galaxies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Our galaxy is the Milky Way, a spiral galaxy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 the center of most galaxies is a black hole</a:t>
            </a:r>
          </a:p>
          <a:p>
            <a:r>
              <a:rPr lang="en-US" dirty="0">
                <a:solidFill>
                  <a:schemeClr val="bg1"/>
                </a:solidFill>
              </a:rPr>
              <a:t>Each galaxy is made up of billions of stars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objects include planets, asteroids, comets, meteors…. but universe is mostly stars</a:t>
            </a:r>
          </a:p>
        </p:txBody>
      </p:sp>
    </p:spTree>
    <p:extLst>
      <p:ext uri="{BB962C8B-B14F-4D97-AF65-F5344CB8AC3E}">
        <p14:creationId xmlns:p14="http://schemas.microsoft.com/office/powerpoint/2010/main" val="386591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and Temperature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Stars are “opposite of the faucet”</a:t>
            </a:r>
          </a:p>
          <a:p>
            <a:pPr lvl="1"/>
            <a:r>
              <a:rPr lang="en-US" dirty="0"/>
              <a:t>Red are the coolest stars</a:t>
            </a:r>
          </a:p>
          <a:p>
            <a:pPr lvl="1"/>
            <a:r>
              <a:rPr lang="en-US" dirty="0"/>
              <a:t>Blue are the hottest stars</a:t>
            </a:r>
          </a:p>
        </p:txBody>
      </p:sp>
    </p:spTree>
    <p:extLst>
      <p:ext uri="{BB962C8B-B14F-4D97-AF65-F5344CB8AC3E}">
        <p14:creationId xmlns:p14="http://schemas.microsoft.com/office/powerpoint/2010/main" val="1491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20762"/>
          </a:xfrm>
        </p:spPr>
        <p:txBody>
          <a:bodyPr/>
          <a:lstStyle/>
          <a:p>
            <a:r>
              <a:rPr lang="en-US" dirty="0"/>
              <a:t>Properties of Stars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70881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2362200"/>
            <a:ext cx="121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Vega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2895600"/>
            <a:ext cx="137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Our Sun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276600"/>
            <a:ext cx="1447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Alpha Centauri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638800"/>
            <a:ext cx="8839200" cy="954107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Bradley Hand ITC" pitchFamily="66" charset="0"/>
              </a:rPr>
              <a:t>Compare the properties of Vega, our Sun, and Alpha Centauri (include brightness, size, and temperature)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SC.8.E.5.5</a:t>
            </a:r>
          </a:p>
        </p:txBody>
      </p:sp>
    </p:spTree>
    <p:extLst>
      <p:ext uri="{BB962C8B-B14F-4D97-AF65-F5344CB8AC3E}">
        <p14:creationId xmlns:p14="http://schemas.microsoft.com/office/powerpoint/2010/main" val="88452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is just an average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sun is a yellow star with average mass, brightness, and temperature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sun rotates faster at the equator than at the poles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4102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b="1" dirty="0"/>
              <a:t>Inner layers</a:t>
            </a:r>
          </a:p>
          <a:p>
            <a:pPr lvl="1"/>
            <a:r>
              <a:rPr lang="en-US" dirty="0"/>
              <a:t>Core (fusion of </a:t>
            </a:r>
            <a:r>
              <a:rPr lang="en-US" dirty="0" err="1"/>
              <a:t>H</a:t>
            </a:r>
            <a:r>
              <a:rPr lang="en-US" dirty="0" err="1">
                <a:sym typeface="Wingdings" pitchFamily="2" charset="2"/>
              </a:rPr>
              <a:t>He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Radiation zone (heat radiates outward)</a:t>
            </a:r>
          </a:p>
          <a:p>
            <a:pPr lvl="1"/>
            <a:r>
              <a:rPr lang="en-US" dirty="0">
                <a:sym typeface="Wingdings" pitchFamily="2" charset="2"/>
              </a:rPr>
              <a:t>Convection Zone (heat circulates)</a:t>
            </a:r>
          </a:p>
          <a:p>
            <a:r>
              <a:rPr lang="en-US" b="1" dirty="0">
                <a:sym typeface="Wingdings" pitchFamily="2" charset="2"/>
              </a:rPr>
              <a:t>Outer Layers (Sun’s atmosphere)</a:t>
            </a:r>
          </a:p>
          <a:p>
            <a:pPr lvl="1"/>
            <a:r>
              <a:rPr lang="en-US" dirty="0"/>
              <a:t>Photosphere – sphere of light (sunspots occur here)</a:t>
            </a:r>
          </a:p>
          <a:p>
            <a:pPr lvl="1"/>
            <a:r>
              <a:rPr lang="en-US" dirty="0"/>
              <a:t>Chromosphere – sphere of color (red light)</a:t>
            </a:r>
          </a:p>
          <a:p>
            <a:pPr lvl="1"/>
            <a:r>
              <a:rPr lang="en-US" dirty="0"/>
              <a:t>Corona – crown (hottest part of the sun’s atmosphere)</a:t>
            </a:r>
          </a:p>
        </p:txBody>
      </p:sp>
    </p:spTree>
    <p:extLst>
      <p:ext uri="{BB962C8B-B14F-4D97-AF65-F5344CB8AC3E}">
        <p14:creationId xmlns:p14="http://schemas.microsoft.com/office/powerpoint/2010/main" val="9979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84238"/>
          </a:xfrm>
        </p:spPr>
        <p:txBody>
          <a:bodyPr/>
          <a:lstStyle/>
          <a:p>
            <a:r>
              <a:rPr lang="en-US" dirty="0"/>
              <a:t>Properties of the Sun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SC.8.E.5.6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print"/>
          <a:srcRect l="2021" b="1515"/>
          <a:stretch>
            <a:fillRect/>
          </a:stretch>
        </p:blipFill>
        <p:spPr bwMode="auto">
          <a:xfrm>
            <a:off x="1985962" y="976313"/>
            <a:ext cx="715803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52400" y="1143000"/>
            <a:ext cx="23622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prstClr val="white"/>
                </a:solidFill>
              </a:rPr>
              <a:t>Terms</a:t>
            </a:r>
          </a:p>
          <a:p>
            <a:r>
              <a:rPr lang="en-US" sz="2400" dirty="0" err="1">
                <a:solidFill>
                  <a:prstClr val="white"/>
                </a:solidFill>
              </a:rPr>
              <a:t>Chromosphere</a:t>
            </a:r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Convection Zone</a:t>
            </a:r>
          </a:p>
          <a:p>
            <a:r>
              <a:rPr lang="en-US" sz="2400" dirty="0">
                <a:solidFill>
                  <a:prstClr val="white"/>
                </a:solidFill>
              </a:rPr>
              <a:t>Core</a:t>
            </a:r>
          </a:p>
          <a:p>
            <a:r>
              <a:rPr lang="en-US" sz="2400" dirty="0">
                <a:solidFill>
                  <a:prstClr val="white"/>
                </a:solidFill>
              </a:rPr>
              <a:t>Corona</a:t>
            </a:r>
          </a:p>
          <a:p>
            <a:r>
              <a:rPr lang="en-US" sz="2400" dirty="0">
                <a:solidFill>
                  <a:prstClr val="white"/>
                </a:solidFill>
              </a:rPr>
              <a:t>Photosphere</a:t>
            </a:r>
          </a:p>
          <a:p>
            <a:r>
              <a:rPr lang="en-US" sz="2400" dirty="0">
                <a:solidFill>
                  <a:prstClr val="white"/>
                </a:solidFill>
              </a:rPr>
              <a:t>Prominence</a:t>
            </a:r>
          </a:p>
          <a:p>
            <a:r>
              <a:rPr lang="en-US" sz="2400" dirty="0">
                <a:solidFill>
                  <a:prstClr val="white"/>
                </a:solidFill>
              </a:rPr>
              <a:t>Radiation Zone</a:t>
            </a:r>
          </a:p>
          <a:p>
            <a:r>
              <a:rPr lang="en-US" sz="2400" dirty="0">
                <a:solidFill>
                  <a:prstClr val="white"/>
                </a:solidFill>
              </a:rPr>
              <a:t>Solar Flare</a:t>
            </a:r>
          </a:p>
          <a:p>
            <a:r>
              <a:rPr lang="en-US" sz="2400" dirty="0">
                <a:solidFill>
                  <a:prstClr val="white"/>
                </a:solidFill>
              </a:rPr>
              <a:t>Sunspots</a:t>
            </a:r>
          </a:p>
        </p:txBody>
      </p:sp>
      <p:sp>
        <p:nvSpPr>
          <p:cNvPr id="39" name="Left Arrow 38"/>
          <p:cNvSpPr/>
          <p:nvPr/>
        </p:nvSpPr>
        <p:spPr>
          <a:xfrm>
            <a:off x="6705600" y="5181600"/>
            <a:ext cx="1447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8641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Terrestrial planets (inner)</a:t>
            </a:r>
          </a:p>
          <a:p>
            <a:pPr lvl="1"/>
            <a:r>
              <a:rPr lang="en-US" dirty="0"/>
              <a:t>Small, rocky, 0-2 moons, relatively thin atmosphere</a:t>
            </a:r>
          </a:p>
          <a:p>
            <a:pPr lvl="1"/>
            <a:r>
              <a:rPr lang="en-US" dirty="0"/>
              <a:t>Mercury, Venus, Earth, Mars</a:t>
            </a:r>
          </a:p>
          <a:p>
            <a:r>
              <a:rPr lang="en-US" dirty="0"/>
              <a:t>Asteroid Belt</a:t>
            </a:r>
          </a:p>
          <a:p>
            <a:r>
              <a:rPr lang="en-US" dirty="0"/>
              <a:t>Gas Giants (outer)</a:t>
            </a:r>
          </a:p>
          <a:p>
            <a:pPr lvl="1"/>
            <a:r>
              <a:rPr lang="en-US" dirty="0"/>
              <a:t>Large, gas, lots of moons, thick atmosphere of gas and liquid</a:t>
            </a:r>
          </a:p>
        </p:txBody>
      </p:sp>
    </p:spTree>
    <p:extLst>
      <p:ext uri="{BB962C8B-B14F-4D97-AF65-F5344CB8AC3E}">
        <p14:creationId xmlns:p14="http://schemas.microsoft.com/office/powerpoint/2010/main" val="244006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Formation of stars and planets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The formation of all objects in the universe depends on the force of gravity</a:t>
            </a:r>
          </a:p>
          <a:p>
            <a:endParaRPr lang="en-US" dirty="0"/>
          </a:p>
          <a:p>
            <a:r>
              <a:rPr lang="en-US" dirty="0"/>
              <a:t>As the objects attract more particles, they increase in mass, which increases their gravitational force, which causes them to attract more particles</a:t>
            </a:r>
          </a:p>
        </p:txBody>
      </p:sp>
    </p:spTree>
    <p:extLst>
      <p:ext uri="{BB962C8B-B14F-4D97-AF65-F5344CB8AC3E}">
        <p14:creationId xmlns:p14="http://schemas.microsoft.com/office/powerpoint/2010/main" val="375995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Gravity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SC.8.E.5.4</a:t>
            </a:r>
          </a:p>
        </p:txBody>
      </p:sp>
      <p:pic>
        <p:nvPicPr>
          <p:cNvPr id="91138" name="Picture 2" descr="http://www.atlasoftheuniverse.com/nebulae/ngc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590800" cy="2266950"/>
          </a:xfrm>
          <a:prstGeom prst="rect">
            <a:avLst/>
          </a:prstGeom>
          <a:noFill/>
        </p:spPr>
      </p:pic>
      <p:pic>
        <p:nvPicPr>
          <p:cNvPr id="91140" name="Picture 4" descr="http://chandra.harvard.edu/graphics/resources/illustrations/solsys/solar_system_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81200"/>
            <a:ext cx="3209925" cy="2073174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505200" y="25908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708029"/>
            <a:ext cx="7162800" cy="206210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Explain the role that gravity had in creating the Sun, planets, stars, etc.</a:t>
            </a:r>
          </a:p>
          <a:p>
            <a:pPr algn="ctr"/>
            <a:endParaRPr lang="en-US" sz="3200" dirty="0">
              <a:solidFill>
                <a:prstClr val="white"/>
              </a:solidFill>
              <a:latin typeface="Bradley Hand ITC" pitchFamily="66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1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dirty="0"/>
              <a:t>The life cycle of a star is determined by the star’s mass</a:t>
            </a:r>
          </a:p>
          <a:p>
            <a:pPr lvl="1"/>
            <a:r>
              <a:rPr lang="en-US" dirty="0"/>
              <a:t>Stars approximately the same size as the sun will cool slowly, turn into a red giant, and eventually become white dwarfs… a quiet “death”</a:t>
            </a:r>
          </a:p>
          <a:p>
            <a:pPr lvl="1"/>
            <a:r>
              <a:rPr lang="en-US" dirty="0"/>
              <a:t>Stars 1.5-3x the size of sun will expand and cool rapidly into a red supergiant </a:t>
            </a:r>
            <a:r>
              <a:rPr lang="en-US" dirty="0">
                <a:sym typeface="Wingdings" pitchFamily="2" charset="2"/>
              </a:rPr>
              <a:t> supernova  neutron star</a:t>
            </a:r>
          </a:p>
          <a:p>
            <a:pPr lvl="1"/>
            <a:r>
              <a:rPr lang="en-US" dirty="0">
                <a:sym typeface="Wingdings" pitchFamily="2" charset="2"/>
              </a:rPr>
              <a:t>Huge stars more than 3x the size of sun will expand and cool rapidly to a red supergiant  supernova  black hole 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1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tarlife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4269"/>
            <a:ext cx="7620000" cy="5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1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Size of stars and planets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Stars are much larger than planets</a:t>
            </a:r>
          </a:p>
          <a:p>
            <a:r>
              <a:rPr lang="en-US" dirty="0">
                <a:solidFill>
                  <a:schemeClr val="bg1"/>
                </a:solidFill>
              </a:rPr>
              <a:t>Our sun, which is an average size yellow star could fit approximately 1 million Earth’s inside it</a:t>
            </a:r>
          </a:p>
        </p:txBody>
      </p:sp>
    </p:spTree>
    <p:extLst>
      <p:ext uri="{BB962C8B-B14F-4D97-AF65-F5344CB8AC3E}">
        <p14:creationId xmlns:p14="http://schemas.microsoft.com/office/powerpoint/2010/main" val="241354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 of the solar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is durable because it is open to change!!!!</a:t>
            </a:r>
          </a:p>
          <a:p>
            <a:pPr lvl="1"/>
            <a:r>
              <a:rPr lang="en-US" dirty="0"/>
              <a:t>Geocentric model – “Earth centered”</a:t>
            </a:r>
          </a:p>
          <a:p>
            <a:pPr lvl="1"/>
            <a:r>
              <a:rPr lang="en-US" dirty="0"/>
              <a:t>Heliocentric model – “sun centered”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7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the Solar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276600" cy="30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4087"/>
          <a:stretch>
            <a:fillRect/>
          </a:stretch>
        </p:blipFill>
        <p:spPr bwMode="auto">
          <a:xfrm>
            <a:off x="5029200" y="1905000"/>
            <a:ext cx="3352800" cy="30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10668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1143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8610600" cy="1200329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Bradley Hand ITC" pitchFamily="66" charset="0"/>
              </a:rPr>
              <a:t>Label the models above as heliocentric or geocentric.  Explain your reasoning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SC.8.E.5.8</a:t>
            </a:r>
          </a:p>
        </p:txBody>
      </p:sp>
    </p:spTree>
    <p:extLst>
      <p:ext uri="{BB962C8B-B14F-4D97-AF65-F5344CB8AC3E}">
        <p14:creationId xmlns:p14="http://schemas.microsoft.com/office/powerpoint/2010/main" val="971544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Seasons occur because Earth is tilted </a:t>
            </a:r>
            <a:r>
              <a:rPr lang="en-US" dirty="0" err="1"/>
              <a:t>approx</a:t>
            </a:r>
            <a:r>
              <a:rPr lang="en-US" dirty="0"/>
              <a:t> 23 degrees</a:t>
            </a:r>
          </a:p>
          <a:p>
            <a:r>
              <a:rPr lang="en-US" dirty="0"/>
              <a:t>Sun’s light is more direct in some places than in others</a:t>
            </a:r>
          </a:p>
          <a:p>
            <a:pPr lvl="1"/>
            <a:r>
              <a:rPr lang="en-US" dirty="0"/>
              <a:t>When light is directed at tropic of cancer = summer solstice in northern hemisphere</a:t>
            </a:r>
          </a:p>
          <a:p>
            <a:pPr lvl="1"/>
            <a:r>
              <a:rPr lang="en-US" dirty="0"/>
              <a:t>When light is directed at the equator = vernal and autumnal equinoxes</a:t>
            </a:r>
          </a:p>
          <a:p>
            <a:pPr lvl="1"/>
            <a:r>
              <a:rPr lang="en-US" dirty="0"/>
              <a:t>When light is directed at the tropic of </a:t>
            </a:r>
            <a:r>
              <a:rPr lang="en-US" dirty="0" err="1"/>
              <a:t>capricorn</a:t>
            </a:r>
            <a:r>
              <a:rPr lang="en-US" dirty="0"/>
              <a:t> = winter solstice in northern hemisphere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5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tatic.ddmcdn.com/gif/earth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5314278" cy="3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1jqu7g1y74ds1.cloudfront.net/wp-content/uploads/2011/01/Tropic-of-Canc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2244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3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We see phases of the moon, depending on how much of the lighted half of the moon we can see from our position on earth</a:t>
            </a:r>
          </a:p>
          <a:p>
            <a:r>
              <a:rPr lang="en-US" dirty="0"/>
              <a:t>As visible light is increasing, the phases are waxing</a:t>
            </a:r>
          </a:p>
          <a:p>
            <a:r>
              <a:rPr lang="en-US" dirty="0"/>
              <a:t>As visible light is decreasing, the phases are waning</a:t>
            </a:r>
          </a:p>
        </p:txBody>
      </p:sp>
    </p:spTree>
    <p:extLst>
      <p:ext uri="{BB962C8B-B14F-4D97-AF65-F5344CB8AC3E}">
        <p14:creationId xmlns:p14="http://schemas.microsoft.com/office/powerpoint/2010/main" val="137778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Sun-Earth-Moon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DRAW IT OUT ON THE TEST!!!!  Put yourself standing on Earth and figure out what the moon would look like from where you are standing</a:t>
            </a:r>
          </a:p>
          <a:p>
            <a:endParaRPr lang="en-US" dirty="0"/>
          </a:p>
          <a:p>
            <a:r>
              <a:rPr lang="en-US" dirty="0"/>
              <a:t>When we see a full moon</a:t>
            </a:r>
          </a:p>
          <a:p>
            <a:pPr lvl="1"/>
            <a:r>
              <a:rPr lang="en-US" dirty="0"/>
              <a:t>Moon-Earth-Sun (MES)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When we see a new moon</a:t>
            </a:r>
          </a:p>
          <a:p>
            <a:pPr lvl="1"/>
            <a:r>
              <a:rPr lang="en-US" dirty="0">
                <a:sym typeface="Wingdings" pitchFamily="2" charset="2"/>
              </a:rPr>
              <a:t>Earth-Moon-Sun (EMS)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3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7912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When the Earth-Moon-Sun align during a new moon, you have a Solar eclipse</a:t>
            </a:r>
          </a:p>
          <a:p>
            <a:pPr lvl="1"/>
            <a:r>
              <a:rPr lang="en-US" dirty="0"/>
              <a:t>These are very short and few people in the world get to see them</a:t>
            </a:r>
          </a:p>
          <a:p>
            <a:pPr lvl="1"/>
            <a:r>
              <a:rPr lang="en-US" dirty="0"/>
              <a:t>Could be a total solar eclipse if all light is blocked or partial if only some of the light is blocked</a:t>
            </a:r>
          </a:p>
          <a:p>
            <a:pPr lvl="1"/>
            <a:r>
              <a:rPr lang="en-US" dirty="0"/>
              <a:t>More people get to see the partial than the total</a:t>
            </a:r>
          </a:p>
        </p:txBody>
      </p:sp>
      <p:pic>
        <p:nvPicPr>
          <p:cNvPr id="6146" name="Picture 2" descr="Solar Eclipse Ge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4714"/>
            <a:ext cx="3543300" cy="23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Moon-Earth-Sun align during a full moon, a lunar eclipse occurs</a:t>
            </a:r>
          </a:p>
          <a:p>
            <a:r>
              <a:rPr lang="en-US" dirty="0"/>
              <a:t>Last much longer than solar eclipses and more people are able to observe them</a:t>
            </a:r>
          </a:p>
          <a:p>
            <a:endParaRPr lang="en-US" dirty="0"/>
          </a:p>
        </p:txBody>
      </p:sp>
      <p:pic>
        <p:nvPicPr>
          <p:cNvPr id="7170" name="Picture 2" descr="http://www.mreclipse.com/Special/image/LEDiagram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9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Eclipses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 about:</a:t>
            </a:r>
          </a:p>
          <a:p>
            <a:pPr>
              <a:buNone/>
            </a:pPr>
            <a:r>
              <a:rPr lang="en-US" dirty="0"/>
              <a:t>    Can more people see a Solar or Lunar eclipse? Explain your answer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SC.8.E.5.9</a:t>
            </a:r>
          </a:p>
        </p:txBody>
      </p:sp>
    </p:spTree>
    <p:extLst>
      <p:ext uri="{BB962C8B-B14F-4D97-AF65-F5344CB8AC3E}">
        <p14:creationId xmlns:p14="http://schemas.microsoft.com/office/powerpoint/2010/main" val="281791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The gravitational pull of the sun and moon on Earth affects the oceans</a:t>
            </a:r>
          </a:p>
          <a:p>
            <a:r>
              <a:rPr lang="en-US" dirty="0"/>
              <a:t>When sun and moon are aligned with Earth during full moon and new moon, we have spring tides (very high high tides, and very low </a:t>
            </a:r>
            <a:r>
              <a:rPr lang="en-US" dirty="0" err="1"/>
              <a:t>low</a:t>
            </a:r>
            <a:r>
              <a:rPr lang="en-US" dirty="0"/>
              <a:t> tides)</a:t>
            </a:r>
          </a:p>
          <a:p>
            <a:r>
              <a:rPr lang="en-US" dirty="0"/>
              <a:t>When Moon Sun and Earth are at right angles to each other, during 1</a:t>
            </a:r>
            <a:r>
              <a:rPr lang="en-US" baseline="30000" dirty="0"/>
              <a:t>st</a:t>
            </a:r>
            <a:r>
              <a:rPr lang="en-US" dirty="0"/>
              <a:t> quarter and 3</a:t>
            </a:r>
            <a:r>
              <a:rPr lang="en-US" baseline="30000" dirty="0"/>
              <a:t>rd</a:t>
            </a:r>
            <a:r>
              <a:rPr lang="en-US" dirty="0"/>
              <a:t> quarter moon phases we have neap tides (fairly even everywhere)</a:t>
            </a:r>
          </a:p>
        </p:txBody>
      </p:sp>
    </p:spTree>
    <p:extLst>
      <p:ext uri="{BB962C8B-B14F-4D97-AF65-F5344CB8AC3E}">
        <p14:creationId xmlns:p14="http://schemas.microsoft.com/office/powerpoint/2010/main" val="85128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809"/>
            <a:ext cx="8839200" cy="1143000"/>
          </a:xfrm>
        </p:spPr>
        <p:txBody>
          <a:bodyPr/>
          <a:lstStyle/>
          <a:p>
            <a:r>
              <a:rPr lang="en-US" dirty="0"/>
              <a:t>Comparing Objects in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973" y="5200472"/>
            <a:ext cx="8686800" cy="156966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How do the objects above compare to Earth in terms of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size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,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distance from the Sun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, and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atmospheric composition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? </a:t>
            </a:r>
          </a:p>
        </p:txBody>
      </p:sp>
      <p:sp>
        <p:nvSpPr>
          <p:cNvPr id="20482" name="AutoShape 2" descr="data:image/jpeg;base64,/9j/4AAQSkZJRgABAQAAAQABAAD/2wCEAAkGBhQSERIUExQVFBUVFRQUFRcWGBYUFBQVFhUVFBYUFxcXHCYfGBkjGRUUHy8gIycpLCwsFR4xNTAqNSYrLCkBCQoKDgwOGg8PGiwkHyQsKSwsLCwsKSwsLCwsLCwpLCkpLCwsKSksKSwsKSkpLCksLCksLCwsLCkpLCwsLCwpLP/AABEIAOIA3wMBIgACEQEDEQH/xAAcAAACAgMBAQAAAAAAAAAAAAAEBQADAQIGBwj/xABEEAABBAECAwUFBQUGBAcBAAABAAIDEQQFIRIxQQYiUWFxBxOBkaEUMkKx0RUjweHwNVJTc5PTCCRigjM0Q5KiwvEX/8QAGQEAAgMBAAAAAAAAAAAAAAAAAwQAAQIF/8QAJhEAAgIBBAIDAQADAQAAAAAAAAECAxEEEiExQVETMmEUQlKBIv/aAAwDAQACEQMRAD8A9xUUUUIRRRRQhFFFFCEUUKUa72rxsNpORNHGeBz2sLmiR4aDYY0kFxsUAOqhBtaqys1kY4pHtY26t7g0WeQs7WvDe1Pt5mktmEwQtDjUrqfI5tUO4W0w2b5u5BecanrmTk/+PPLMOIuAkke9ocbstaTTefQBDdiQ1DSzl3wfQmq+2jTYmycExmeywGMZJ33A1TZHNDKv8V1W4vry2X/xDNMb/dYjhJR4C94LA7oXBoBI8gRfiOa8cZArWQIMrhtaSC75PQB7fdQ/wsT/AE5v95bj29ah/hYn/sm/3lwjMW0QzDKFLUM3/PX6O0//ALxqH+Fif6c3+8ofbtqP+Fif6c3+8uMGKrPsaz/Sy/56/R6fo3t7aRE3Jx3BxIEskdCNtn7zYyXOIArqSaPouy0/2qabM8Rsymhx5cbJYmk2BXFIxrb35Wvn04Sqfpy2tV7Ay0kH1wfV8GS17Q5jg5p5OaQ5p9CNirAV8taNq2VhG8ad8YviLAbicdr4oz3TYAF1e3Nd72a9uEsdMzoveDidxTR01zRXdHuQ0A79eK90eN8JCs9NOPXJ7QolOjdrMTL/APL5EUpoOLWuHGAb+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/r8layDpssOw2oic4HgtJMDy+R2T841j+A6LUYfisfIybDnX4HSvXdaO0okEjp8V0ZxAtHxD1Wlc0R1ZOXxonwysmiJZLGbY4AEtNVYBBHLxXonZT2yPYRHqAtuwGQxvLnvKwf8AaLYPgualxPHZLsnS7sA2evmnadW0J3aZSR9HYuU2RjXsc17HAOa5pDmuB3BBGxCtXz12V7UZGmOPugHwudxPhcaa49XMd/6bztvRBoWDS9x7Pdo4c2L3sLrAPC4Gw5jhza4GiPEeIIK69dkZrg5Flbg+RooooiAyKKKKEIooooQiG1DUY4I3SSvDI2C3OPJo8SrcjIbG0ue4NaNy5xAA9SV80e0n2jP1KQNYCzGjNsYTZe8cQ967wNOIA6A778qbwErrdjwgft77QZtSmveOBttjjBItvFxB0m9OeaaeoFbdSeWaxataiIWJWcsnbqqUVhFkMKOixSVpAxMookjZYwpiDDARkcQWQyh/VrEOGehvlvuN0o3nstBbY6534bJhHAOhF/FDQ47qO++9dUfHi7Czfp0PggSCrJZDA3ry3V7Ig3pew3HRYYao0PieaIxIHTXu1oF+v5oe42kV+7F/xW4gHSleMctfw7OJG381s2N9gUT8NvisZbNYwVMi8wtzjjnY+KKZhmxfD+ZV+Pptnk53mdh8lOTIsbi2BYtYfp7qsUBt5n5J87SHur+PJG4+ktbu4C1uMJN8oxK2K8nKfsjZ3CC4+fIrWHSyWjibwHku1+zgbBDS4nkiqGGCduTj8nRW0dglWHkS4E7Z4OY+803wSN5FrgPU0eYJ26g91Jph68krz9PaOl/VO1WOLyJ2wUuDuuyHa+LPh42dyRtCWI7ujd/9mGjTuvkQQH68FhzJcHJE8A3ALXNcO7JGSC5hPQGgbHIgHfkfa9E1qLKhbNC7iY74FpHNrh+Fw6hdmuamsnKshseA9RRREBkWCVlKu0+vMw8WbIkO0bC4Dq53JrB5lxaPjvQUIeX+3ftq3hGBE63Eh+RV91oAdHGfEkkPO+wa3+9t4o0InVNRfkTSzSVxyvfI6rrieS4gXyG+yraEvOWTtaerZHBvGEXCy1XDGmONAk7JpDeUW4+ORSYwNVTWAVsmmNAufZYWotlUWMf0TCKB1AFwAG9K2DGHPZFx47Qb2tKStDxgVCNxb3QPU/wVkkMnCKqz4I2GC+dbJjjae40hqTfRt4XYlhwnVvufyRuLjeovwXQx6EK6ArOn9mGscXl7nHw6LXxSbBu+tLsUfs9zWucG8R+JJ/RW6XiyPeeJpAq73A9N11UOMByVoitGWn5y2LS1fGEhdjaWxvQWi2QDwRTYqWaATMYJCkrWyn3XksfZh1RHF4LWiVrBhSZR7mlW/wAgi/s6hYq2l7xZNjk7IObTwm8zgEBkZQAWXJRDRzLo5vVsAUdku7H9pf2dklsjqxpj3ySeGJ9UJaHIbBrj4AH8O7TUMm73XIa3HYPVG0+pxIzdp04n0GHWsri/Zd2nOXilkji6aA8DybJcw2Y3k9SQC09bYb5gntF3E8rJxmsPBgrwT299oxLkxYrbrHBc88QLS+QNLRwjkWtB3O/7w7dT7lqmoMghlmkNMjY57j/0tFn47L5I1jUjk5E07hRllkkIsnh43FwaCegBAHkAszeENaSG6eX4A2sRMMapai4WpObOykkgrHjTKGPkh8PHJrZOMfDPVc62RFgkLEyxYD0V2FgjnZKcY2NXQ/mkppsYUkDYunkovH0F3ELkAHl+ia4+KTumcOM3wWY0op3YKMTAa2trpMo465LMcdK4OTMYJdCk5uRu1virgxUNcegVrWEoqYrI3sLHGtmQVurBGtYBtoqAJWwh8VstfeKnwVlvos2Cw53wQ0mU0dUHLmeap2JG41SkMH5ACAnzr5bIaaUjn+qWz5Ica4uHzpLWXMcr06CcjPrmQk+XncV0fzVjoY7BLrPk67+C2yIRQrn5oC3SG0oxEz3Epdn45IXRfYH10H1/NaP026LuQPzR64tMxY0+DluyeqnAz45nimbxS3e0b6t3/aQ13oCNrsfQTDYteDdoMAFztvBepezXV/f4EVm3RfuHeP7vZpO5NlnAbNWbNUu/pbNywcLU17XkSe3DXBDprogQH5D2RgcXC7ga73j3ADdw7rWnpUnwPzu1ei+3XXBPqDIWODm48fA7YbSvcXPFjnTREK6EFeeRtW7Jcjmkhthn2WxR2meLGhIGJthj+rSFshtsNxm8tvqnGJGEuhHJOMWA+XxtIzZILIyxWDy9E2h+SX4+MT16enyTTFgG3VByH4CoZQPP4o6EH0VcEARIfXL+avgHL8LImE80YyMUlzc9oNEi/P8AmrpM+htX8VtTSFpQkxh8gsOnHikmXnFtW5zSdx3TSFiuZ3D74NPPYVfzUd3OEiLT8ZkzonZgHVBT6zw/h/RK87GdC23O423uR94DxS3J1e2kNLieQ6AeaDZfJcPgPXpoy5XI8OukuA5Xy8D8Vpk6hw/ecfhy+K5+PO7oa9ljyIWXZjr2FeHFb/5ICtkxj+eKfQ8wctji7vOIvq2h8LRsuIBTmjiHWlz2OyWQnvH5ck+wsZ7eqNXLdw0Btjt5TMSRbXYG/X8klzWu4yGi2n5H9V1TcPi+8FY+Jg5BFdTaAx1G1nGS6O527hwjnXJXw6fdAXQ6k2merTC6QL8rhAQd8YPA0lKayFMZW3OkNmSUDaEyNZ22CXTZRefyVO9eDUaHnkWatLZPnae+xjUuGbKgJPfDJWDaraXNefHiIdF8GeW6ubTydyhNAzRi6hBKXsjb+8a9z6DQ10T+ZOw7wYL866rp6Gx7lkQ1tf8A4ON9pP8Aa2d/nu/JqQRp/wC0n+1c7/Pd+QSCNy6VnZqj6IOhTXDYEphemEE9JCxMK0PsUctk3xneS53FyxsjW5h5BIzyaijp25oA3qgjMbV2j/8APzXHR5Uh2Fep6okyk/fk+AO30QJZQdI7V+rhoBDmm+g3ICxLrJcKZz6EggLjBNwkEb11vdGHWCdvw18UNyfg0q15HuYeCnyBrnHz5LEOoRuHePCfI7fBJTmuIqrHnuqWRud0J+CHueQmxYHedrT3bNdxDoXUSPQKg57nBvFdtOxbQVEGnOPMAJphaGCe9v6bAK1uZT2xQG/UZHDhc9xHh/NWYmO552b8zsuqw9NjYN2/MArZ2UAe41qL8f8Asxf511BCsaEQAZXbDkBsrm4zXchTR48yjpLO7jZ81U3hHM/BXiMTG+T5bC8LGaOSNsDqkz9QrYBVSagSFtaiMQTonN5Y4n1BoB/VKMzVHHlsgHuc4q6DEHVAlqJWcRGIaeFXLA3uc6/PqocU9UwdEAh5csAXxDYoOxv7DG/0ij7EFScdrdyQqMzVQdmn1JS2Rz38yeH5LcFFMt7sBWo6qBdActlxmtOL+Yrkuklja0bDfx8Vz2qk2uppuxC/oV+0n+1c7/Pd+TVzzV1HtWxDHq+YCQeJ7ZNugexrgPha5dq7M+wWn+iCGPRMcqCaiY0vJDAwgySEdBkHzS2Fh8ExgiNXySViRS4DDkE87W0Vk8lmKK+n1TfFxLpJyaCpsHx8U7ckyxdMver9Sj8XBFJjGAAgvATJVjacPBMYcXaqAH1VAywP5rWXVK5FZcoorbJjMRMaLNBVu1Frfugu+gSX35dvufVYbI4jmsO/HSNKhv7MaS6m533hQ8EK7Ut6aq48Mu34uSIh06kLM5m1GEDHv3HofirGtPVFHFAHNDZGU2Mb7/FW4OPMjKknxFG3DfRbNZ5IaEOl3A4R4n+C3dCBYLy4+tAfJRRyR+jGVlho23PqEH+2Xcmi/wAvmtTjsJui8+PJvwHVEPbVb16Ch6KLOS8RBPeSOPedXktMnGquLf43v/BG40BFnnfWuS1nAH3nevK/RaSXkvPoXxM3sgHyWuQ6ybUlyQNmC0P7h7r2tbjnwVIDyZufVc9nyE2up/ZtCzzPS/zXM648NBry/MLq6eHJztRPjgN9umlGPU/e7ls8UbgaoAsBicwH8RAYxx8PeD1Pn7V7z7fNCEmFHkhpLoJA0kEUI5SGmwf+sRjbfveC8EC7Fi5AaOeYY9BMbUdjgICIoyOWkpYh0eQOFXSKx4b3KTQZKaQZi5lsJLoLDA0hipFmeh+aUtzjX6rLZiTzKUcH5GEh1DqNDZWjUHHbf6oDHajGSho3NeqWl+BVBBUcrnc0Q2Cwl7daYKABefotZNUkPLu/14Ibrk+zWPQ8YwNCjstg5kLnH5Dzzd9KTDA7OyzVQIaep2C1Gt9GXiPMmFHXWt2H0Vh1ou+6DfhztWS6XjYw4X3I/wDutP5rT9qvAIhiDB5AWfid0Rx2cZBZjPmK/wC9DbBc1oEmQdzs1nP6LeaVru8GAk+I2HwXNP8AtJJdw39VSddyGbEf/FaU21hGPgy855OifjXZcf4NHoFnGijANWTy/q1zg193MmyeV70qZddeeV/DYLKznhBPifWTq3T11DQPQoGfVGA3XEfPkk+M2R47xrzvf0RUOki+86/Ju5+aptsrYkZyNWe4gD5D9VlmnSOG/LmUdjaVtyDR8SUUdPk6Gx57ALcYN9mJWRXQDj6XyOyzNTboJwMRrRvbj1rYIfILW3sOXgmoxwLSsTZzeoMced14oDsvpLcjUYYi1j2ASPeHt42OAjcACCCPvOad/wC740iNfy3AWORT72NafxPysg8xwwAWfKR5Iqv8Kt+jvFdXSQzI5+rmtp6H2g0huVjT479hKxzL58NjZw8waPwXyRn4boZZIn0HxvfG+jY4mOLHURz3BX2MV85e2vs4cfUDNQEeVcjaIvjaGCUFoArctPW+Lnd107FxkU0k9ssezgmlERoUFbtelWjsxY0hcjYpR4pLG8lERk+KVnWETwOW5DfG1fjzlzgG80uxcQv5Lp9HgZDzpzqvZJ2bYhI2FsWmPrvP4T/dHNXM0IHe3O9eXzVmI0vcS53W6/U9AnLdSAZTeh+AH8Ui288sNvZXBo4oAN+RpOdM0GMAl4F/kgves53uTQrlfoFVLPyZvvfFvVDwWY7Y89mJOcuM4DJYIxK0AgtFkggc/BF5+okjgiJDqAscmg+PgUmjic0FzASSeEHmAOpCJxMljRQ6c/E+vmqdijwV8e79wWYmhcJs7nqTuSUyjxAOQA9Uqn1o0eGgg/2k8/iP0/ghu2C6Rv4bJd8D573A7cBA5+KoyZ2EEOABrnsQl+NO7mbRMcHvNqJHj52qVrnwinUofZlDdOiJ2LTfkL+iIPZ0jkNvRF6RoQZJxGiB1T97t6TVVKlHdIWt1Lg8QeTn4dEA3dZ9dkQccAgBtpkI/HdZ26oyqXgA7pPsq93XLb6rX3XiszZIA2SzM1INvdbk4xKhGUgmeQC9j/BJs3NB22oITL1K7NfM7Lns/VNyBd18FUXl8BNqXZr2l1AcJugBd+Q6r1v2e6McbT4GOFPc33sgN2Hy98tNk7tBDdtjw3ta8j7J6e3M1DHhkjdLH33ygcQDWtjcWlxbVD3nux53Xivf2trYLu6WGI5OPqp5eEZXM+0Xs59t0/IhaOKTh95ENrMkfea0WQAXUW30410ywQmxRPDyfGcsZa4tcC1zSQQQQQQaIIO4PkoF6Z7auwr4MiTOZwmGZ7eINbwmOQto2BzDiwu4trc+tzufMwUtJYO3TYpxyXMR2PFZCAjejseVK2ZGMj/HlDKA+SMiyDtZqv6pJsSaqrn48ymUUbi7b6rnTRpYG4zOZPhXJXwaqHMDHcNXZN7kDk1C4uj2dzv42nuDpMLattkeKVcBhTSQJ+2gCGsbW+12aCxk5wAdbwXOHTxPLlsF0TGxj8LPSgsvdDR7jNulDdZ+Jey1b+HLYWY/kXmvX6I9jvBN2+624Y2i/IfRFRMaP7vpQ/RClTu8m/lx4EbW2ORtEw6e88m/PZOGsYN6HqfHyRDJRf8AVLK0q8sqWpfhAOPo5O7qCcRRBo/qkOJwD/RQ8uQ29zflaahGMOhSblZ2NROKr6BYdPv4Lm8vVg0UDVfNBfttx33rqd6+a183gpafydTkZwbzKWZWvNHmo7Uovd2dzX1XMcW5NUd6tZnJ+Ddda8oYTatLJsNr+Z9EtmyKcbu/NXwZ72kltb7XV16ICd3MkjmsqDYRySNM/P2NdfHn6LntSzzVmgAOXKgEVm59bDc+aa+zTsi7OyxNKw/ZoDxEmwJJm0WMBBBIBpxqx3QD97bpaahyYjfaorLPRPZJ2cONh+9kbwy5JErr5iOv3LSOlNJNHcF7vQdysALK7iWFg4UnueWRRRRWUBaxo8WVC+GZgfG8AOaSRdEEbtII3A5L5f7cdipdNyPdPPGx1uikH42XW4/C4ciPlsvq1c7227GRajjuikprxZil4Q50TrBsX0PCAQKsdVmUch6bXXL8PlVhRsCmt6DPhzGHIjMcgANcwQeTmuGzm7HcdQRzBQbHpScfB2oyUlwdDhygFNYNQAXJxToyKZIzqNYOuj1SuSNj1MkXdC/muTx5iaTKFxIr+vmlJw5NJjwai7nYtGYOO6V3eNABJImeJA+JTPEzSz7tEHne6C4oMpcHRw6awAd42EPJKWGgQ6knn1qQeQQLdWcbWZr0SOfJ051Nx2dTQPktY9Q8z03J2+CQ4WSziuXicPp5bLGRMC88Ac1p5DcrHJvg6A55cDWx67/oh35Bo8r/AA7VfxKXwEgbEhWPjLibca+S1llYwUyMO/E/co37a5zGs/C3oBV+ZVLoAOW/kVo/Krn3R6qKLKckE8BPPYdAq5ZmtFnf6oCbWmbAGzy2S7I1Uk7UPqixrMSsDsjUvIhKczVQB5pfmZtkm0BhYsuVPHjwgGWQkNBIaNgXHc7DZpTlVLbFpz45G/ZzRZNRymQRbA9+V9gcEQc0PcLu3d4ACjuR0sr6M0bRosWFsMDOCNpcWttzq4nF53cSeZJ59UB2P7JRafjthj3dzkkIAdK/clzq9aA3oACzSers1VqCwcW612P8IoooigSKKKKEIooooQ57tl2Kg1GH3czac0H3UgvjicRViiOIcu6djQ8Avm7td2On06f3cw7pLvdSD7krW1bm9duJtg8ifivrJLtc7PwZkRiyIxIy+Kj0cAQHDzFlZlHIem51v8PkZj0RHMu19oHsklwf3sHHPjk10dLHs2uMNA4rJfu1tAN38+Aa9Kzgdiu2NiyhrFmEIxmoOSRsqJiyErKtBR03OJ8Ufj6gQufjyCiYpPEpaUCh7NqTn1v8lIXOP80vblNFK0ak3khOBe5jWGLey4ny6I5soHh68lzn7QrYLV2ok8ysOsveP25LQavbqbWcjXmAUwF3ouYdkXzUGTXWlpVIpzG79Zeb2H6IKbLvcmz4dEvkzx4oeXNRVV6Rjcw+XK8O6gcjM80DNmea67sP7L8jUalk4ocax3yAHyj8Xugbrbk4tLfWim66Gwc7FBZkKeynZ6bUclsMYcGWPfSAEtiZubJ5WQ0gA8zXmR9AdkuwGLgRtDGB8gPE6Z4BkL6olp/AK24W/U2S30fRYcWIRQRtjYCSGturO5O/mjl0YVqC4OTde7H+EUUURABFFFFCEUUUUIRRRRQhFFFFCGCuG7V+x/DzAXMaMaaqD4mgMvi4iXxCmuJsi9jvz2XdKKYyXGTi8o+Ye0vstzsMkmIzR98h8QLw1rN+KQAfu7bvvtz32XJslX2Q5gPPcea57tD7PsLNbU0DOINLWyMHu5GXdU5tXRcSA6xfRClUmPV61riSPl5uQrG5RXqet/8AD68Fn2TJaRR4xOC0g2KLTEwgiuhAqut7c7q3sU1GHh4GR5F7H3T928+YkDdtuY8UB0/g5HVVvycm3J81u3IReq9hM/GZxzYsrWCyXAB4aBzLjGTwjfmaST3bv7rvkf0Q3SFU4y6YyOWfFaHKpAcDvB3yP6I3B0LJnBMOPPKAaJjikeAauiWtNH1VKkjlFds2GUSsSTrptL9kGpSycDoRAKJL5XN4BXT92XOJPouo0X/h+eXO+15LQ2u6IAXOJ8S6RoAHlwm75it9rTsBLUVryeVPygE27OdjMzUD/wAvESzvfvHEshttW3jqi7cd0Wfgve+zPsqwcLgc2P3sreL97KS5x4r/AA/cGxrZt8/ErrIsdrRTWho8AAB9EeNKXYrPWP8AwR5z2V9iOLAGPyf+YlDuPcVFu0fu3Rkua8A3ued8tl6S1tLKiMlgSlJyeWRRRRWZIooooQiiiihCKKKKEIooooQiiiihCKKKKEIooooQwVFFFCGHLS1FFCEtbtUUUIZWVFFCEUUUUIRRRRQhFFFFCEUUUUIRRRRQh//Z"/>
          <p:cNvSpPr>
            <a:spLocks noChangeAspect="1" noChangeArrowheads="1"/>
          </p:cNvSpPr>
          <p:nvPr/>
        </p:nvSpPr>
        <p:spPr bwMode="auto">
          <a:xfrm>
            <a:off x="63500" y="-1038225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4" name="AutoShape 4" descr="data:image/jpeg;base64,/9j/4AAQSkZJRgABAQAAAQABAAD/2wCEAAkGBhQSERIUExQVFBUVFRQUFRcWGBYUFBQVFhUVFBYUFxcXHCYfGBkjGRUUHy8gIycpLCwsFR4xNTAqNSYrLCkBCQoKDgwOGg8PGiwkHyQsKSwsLCwsKSwsLCwsLCwpLCkpLCwsKSksKSwsKSkpLCksLCksLCwsLCkpLCwsLCwpLP/AABEIAOIA3wMBIgACEQEDEQH/xAAcAAACAgMBAQAAAAAAAAAAAAAEBQADAQIGBwj/xABEEAABBAECAwUFBQUGBAcBAAABAAIDEQQFIRIxQQYiUWFxBxOBkaEUMkKx0RUjweHwNVJTc5PTCCRigjM0Q5KiwvEX/8QAGQEAAgMBAAAAAAAAAAAAAAAAAwQAAQIF/8QAJhEAAgIBBAIDAQADAQAAAAAAAAECAxEEEiExQVETMmEUQlKBIv/aAAwDAQACEQMRAD8A9xUUUUIRRRRQhFFFFCEUUKUa72rxsNpORNHGeBz2sLmiR4aDYY0kFxsUAOqhBtaqys1kY4pHtY26t7g0WeQs7WvDe1Pt5mktmEwQtDjUrqfI5tUO4W0w2b5u5BecanrmTk/+PPLMOIuAkke9ocbstaTTefQBDdiQ1DSzl3wfQmq+2jTYmycExmeywGMZJ33A1TZHNDKv8V1W4vry2X/xDNMb/dYjhJR4C94LA7oXBoBI8gRfiOa8cZArWQIMrhtaSC75PQB7fdQ/wsT/AE5v95bj29ah/hYn/sm/3lwjMW0QzDKFLUM3/PX6O0//ALxqH+Fif6c3+8ofbtqP+Fif6c3+8uMGKrPsaz/Sy/56/R6fo3t7aRE3Jx3BxIEskdCNtn7zYyXOIArqSaPouy0/2qabM8Rsymhx5cbJYmk2BXFIxrb35Wvn04Sqfpy2tV7Ay0kH1wfV8GS17Q5jg5p5OaQ5p9CNirAV8taNq2VhG8ad8YviLAbicdr4oz3TYAF1e3Nd72a9uEsdMzoveDidxTR01zRXdHuQ0A79eK90eN8JCs9NOPXJ7QolOjdrMTL/APL5EUpoOLWuHGAb+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/r8layDpssOw2oic4HgtJMDy+R2T841j+A6LUYfisfIybDnX4HSvXdaO0okEjp8V0ZxAtHxD1Wlc0R1ZOXxonwysmiJZLGbY4AEtNVYBBHLxXonZT2yPYRHqAtuwGQxvLnvKwf8AaLYPgualxPHZLsnS7sA2evmnadW0J3aZSR9HYuU2RjXsc17HAOa5pDmuB3BBGxCtXz12V7UZGmOPugHwudxPhcaa49XMd/6bztvRBoWDS9x7Pdo4c2L3sLrAPC4Gw5jhza4GiPEeIIK69dkZrg5Flbg+RooooiAyKKKKEIooooQiG1DUY4I3SSvDI2C3OPJo8SrcjIbG0ue4NaNy5xAA9SV80e0n2jP1KQNYCzGjNsYTZe8cQ967wNOIA6A778qbwErrdjwgft77QZtSmveOBttjjBItvFxB0m9OeaaeoFbdSeWaxataiIWJWcsnbqqUVhFkMKOixSVpAxMookjZYwpiDDARkcQWQyh/VrEOGehvlvuN0o3nstBbY6534bJhHAOhF/FDQ47qO++9dUfHi7Czfp0PggSCrJZDA3ry3V7Ig3pew3HRYYao0PieaIxIHTXu1oF+v5oe42kV+7F/xW4gHSleMctfw7OJG381s2N9gUT8NvisZbNYwVMi8wtzjjnY+KKZhmxfD+ZV+Pptnk53mdh8lOTIsbi2BYtYfp7qsUBt5n5J87SHur+PJG4+ktbu4C1uMJN8oxK2K8nKfsjZ3CC4+fIrWHSyWjibwHku1+zgbBDS4nkiqGGCduTj8nRW0dglWHkS4E7Z4OY+803wSN5FrgPU0eYJ26g91Jph68krz9PaOl/VO1WOLyJ2wUuDuuyHa+LPh42dyRtCWI7ujd/9mGjTuvkQQH68FhzJcHJE8A3ALXNcO7JGSC5hPQGgbHIgHfkfa9E1qLKhbNC7iY74FpHNrh+Fw6hdmuamsnKshseA9RRREBkWCVlKu0+vMw8WbIkO0bC4Dq53JrB5lxaPjvQUIeX+3ftq3hGBE63Eh+RV91oAdHGfEkkPO+wa3+9t4o0InVNRfkTSzSVxyvfI6rrieS4gXyG+yraEvOWTtaerZHBvGEXCy1XDGmONAk7JpDeUW4+ORSYwNVTWAVsmmNAufZYWotlUWMf0TCKB1AFwAG9K2DGHPZFx47Qb2tKStDxgVCNxb3QPU/wVkkMnCKqz4I2GC+dbJjjae40hqTfRt4XYlhwnVvufyRuLjeovwXQx6EK6ArOn9mGscXl7nHw6LXxSbBu+tLsUfs9zWucG8R+JJ/RW6XiyPeeJpAq73A9N11UOMByVoitGWn5y2LS1fGEhdjaWxvQWi2QDwRTYqWaATMYJCkrWyn3XksfZh1RHF4LWiVrBhSZR7mlW/wAgi/s6hYq2l7xZNjk7IObTwm8zgEBkZQAWXJRDRzLo5vVsAUdku7H9pf2dklsjqxpj3ySeGJ9UJaHIbBrj4AH8O7TUMm73XIa3HYPVG0+pxIzdp04n0GHWsri/Zd2nOXilkji6aA8DybJcw2Y3k9SQC09bYb5gntF3E8rJxmsPBgrwT299oxLkxYrbrHBc88QLS+QNLRwjkWtB3O/7w7dT7lqmoMghlmkNMjY57j/0tFn47L5I1jUjk5E07hRllkkIsnh43FwaCegBAHkAszeENaSG6eX4A2sRMMapai4WpObOykkgrHjTKGPkh8PHJrZOMfDPVc62RFgkLEyxYD0V2FgjnZKcY2NXQ/mkppsYUkDYunkovH0F3ELkAHl+ia4+KTumcOM3wWY0op3YKMTAa2trpMo465LMcdK4OTMYJdCk5uRu1virgxUNcegVrWEoqYrI3sLHGtmQVurBGtYBtoqAJWwh8VstfeKnwVlvos2Cw53wQ0mU0dUHLmeap2JG41SkMH5ACAnzr5bIaaUjn+qWz5Ica4uHzpLWXMcr06CcjPrmQk+XncV0fzVjoY7BLrPk67+C2yIRQrn5oC3SG0oxEz3Epdn45IXRfYH10H1/NaP026LuQPzR64tMxY0+DluyeqnAz45nimbxS3e0b6t3/aQ13oCNrsfQTDYteDdoMAFztvBepezXV/f4EVm3RfuHeP7vZpO5NlnAbNWbNUu/pbNywcLU17XkSe3DXBDprogQH5D2RgcXC7ga73j3ADdw7rWnpUnwPzu1ei+3XXBPqDIWODm48fA7YbSvcXPFjnTREK6EFeeRtW7Jcjmkhthn2WxR2meLGhIGJthj+rSFshtsNxm8tvqnGJGEuhHJOMWA+XxtIzZILIyxWDy9E2h+SX4+MT16enyTTFgG3VByH4CoZQPP4o6EH0VcEARIfXL+avgHL8LImE80YyMUlzc9oNEi/P8AmrpM+htX8VtTSFpQkxh8gsOnHikmXnFtW5zSdx3TSFiuZ3D74NPPYVfzUd3OEiLT8ZkzonZgHVBT6zw/h/RK87GdC23O423uR94DxS3J1e2kNLieQ6AeaDZfJcPgPXpoy5XI8OukuA5Xy8D8Vpk6hw/ecfhy+K5+PO7oa9ljyIWXZjr2FeHFb/5ICtkxj+eKfQ8wctji7vOIvq2h8LRsuIBTmjiHWlz2OyWQnvH5ck+wsZ7eqNXLdw0Btjt5TMSRbXYG/X8klzWu4yGi2n5H9V1TcPi+8FY+Jg5BFdTaAx1G1nGS6O527hwjnXJXw6fdAXQ6k2merTC6QL8rhAQd8YPA0lKayFMZW3OkNmSUDaEyNZ22CXTZRefyVO9eDUaHnkWatLZPnae+xjUuGbKgJPfDJWDaraXNefHiIdF8GeW6ubTydyhNAzRi6hBKXsjb+8a9z6DQ10T+ZOw7wYL866rp6Gx7lkQ1tf8A4ON9pP8Aa2d/nu/JqQRp/wC0n+1c7/Pd+QSCNy6VnZqj6IOhTXDYEphemEE9JCxMK0PsUctk3xneS53FyxsjW5h5BIzyaijp25oA3qgjMbV2j/8APzXHR5Uh2Fep6okyk/fk+AO30QJZQdI7V+rhoBDmm+g3ICxLrJcKZz6EggLjBNwkEb11vdGHWCdvw18UNyfg0q15HuYeCnyBrnHz5LEOoRuHePCfI7fBJTmuIqrHnuqWRud0J+CHueQmxYHedrT3bNdxDoXUSPQKg57nBvFdtOxbQVEGnOPMAJphaGCe9v6bAK1uZT2xQG/UZHDhc9xHh/NWYmO552b8zsuqw9NjYN2/MArZ2UAe41qL8f8Asxf511BCsaEQAZXbDkBsrm4zXchTR48yjpLO7jZ81U3hHM/BXiMTG+T5bC8LGaOSNsDqkz9QrYBVSagSFtaiMQTonN5Y4n1BoB/VKMzVHHlsgHuc4q6DEHVAlqJWcRGIaeFXLA3uc6/PqocU9UwdEAh5csAXxDYoOxv7DG/0ij7EFScdrdyQqMzVQdmn1JS2Rz38yeH5LcFFMt7sBWo6qBdActlxmtOL+Yrkuklja0bDfx8Vz2qk2uppuxC/oV+0n+1c7/Pd+TVzzV1HtWxDHq+YCQeJ7ZNugexrgPha5dq7M+wWn+iCGPRMcqCaiY0vJDAwgySEdBkHzS2Fh8ExgiNXySViRS4DDkE87W0Vk8lmKK+n1TfFxLpJyaCpsHx8U7ckyxdMver9Sj8XBFJjGAAgvATJVjacPBMYcXaqAH1VAywP5rWXVK5FZcoorbJjMRMaLNBVu1Frfugu+gSX35dvufVYbI4jmsO/HSNKhv7MaS6m533hQ8EK7Ut6aq48Mu34uSIh06kLM5m1GEDHv3HofirGtPVFHFAHNDZGU2Mb7/FW4OPMjKknxFG3DfRbNZ5IaEOl3A4R4n+C3dCBYLy4+tAfJRRyR+jGVlho23PqEH+2Xcmi/wAvmtTjsJui8+PJvwHVEPbVb16Ch6KLOS8RBPeSOPedXktMnGquLf43v/BG40BFnnfWuS1nAH3nevK/RaSXkvPoXxM3sgHyWuQ6ybUlyQNmC0P7h7r2tbjnwVIDyZufVc9nyE2up/ZtCzzPS/zXM648NBry/MLq6eHJztRPjgN9umlGPU/e7ls8UbgaoAsBicwH8RAYxx8PeD1Pn7V7z7fNCEmFHkhpLoJA0kEUI5SGmwf+sRjbfveC8EC7Fi5AaOeYY9BMbUdjgICIoyOWkpYh0eQOFXSKx4b3KTQZKaQZi5lsJLoLDA0hipFmeh+aUtzjX6rLZiTzKUcH5GEh1DqNDZWjUHHbf6oDHajGSho3NeqWl+BVBBUcrnc0Q2Cwl7daYKABefotZNUkPLu/14Ibrk+zWPQ8YwNCjstg5kLnH5Dzzd9KTDA7OyzVQIaep2C1Gt9GXiPMmFHXWt2H0Vh1ou+6DfhztWS6XjYw4X3I/wDutP5rT9qvAIhiDB5AWfid0Rx2cZBZjPmK/wC9DbBc1oEmQdzs1nP6LeaVru8GAk+I2HwXNP8AtJJdw39VSddyGbEf/FaU21hGPgy855OifjXZcf4NHoFnGijANWTy/q1zg193MmyeV70qZddeeV/DYLKznhBPifWTq3T11DQPQoGfVGA3XEfPkk+M2R47xrzvf0RUOki+86/Ju5+aptsrYkZyNWe4gD5D9VlmnSOG/LmUdjaVtyDR8SUUdPk6Gx57ALcYN9mJWRXQDj6XyOyzNTboJwMRrRvbj1rYIfILW3sOXgmoxwLSsTZzeoMced14oDsvpLcjUYYi1j2ASPeHt42OAjcACCCPvOad/wC740iNfy3AWORT72NafxPysg8xwwAWfKR5Iqv8Kt+jvFdXSQzI5+rmtp6H2g0huVjT479hKxzL58NjZw8waPwXyRn4boZZIn0HxvfG+jY4mOLHURz3BX2MV85e2vs4cfUDNQEeVcjaIvjaGCUFoArctPW+Lnd107FxkU0k9ssezgmlERoUFbtelWjsxY0hcjYpR4pLG8lERk+KVnWETwOW5DfG1fjzlzgG80uxcQv5Lp9HgZDzpzqvZJ2bYhI2FsWmPrvP4T/dHNXM0IHe3O9eXzVmI0vcS53W6/U9AnLdSAZTeh+AH8Ui288sNvZXBo4oAN+RpOdM0GMAl4F/kgves53uTQrlfoFVLPyZvvfFvVDwWY7Y89mJOcuM4DJYIxK0AgtFkggc/BF5+okjgiJDqAscmg+PgUmjic0FzASSeEHmAOpCJxMljRQ6c/E+vmqdijwV8e79wWYmhcJs7nqTuSUyjxAOQA9Uqn1o0eGgg/2k8/iP0/ghu2C6Rv4bJd8D573A7cBA5+KoyZ2EEOABrnsQl+NO7mbRMcHvNqJHj52qVrnwinUofZlDdOiJ2LTfkL+iIPZ0jkNvRF6RoQZJxGiB1T97t6TVVKlHdIWt1Lg8QeTn4dEA3dZ9dkQccAgBtpkI/HdZ26oyqXgA7pPsq93XLb6rX3XiszZIA2SzM1INvdbk4xKhGUgmeQC9j/BJs3NB22oITL1K7NfM7Lns/VNyBd18FUXl8BNqXZr2l1AcJugBd+Q6r1v2e6McbT4GOFPc33sgN2Hy98tNk7tBDdtjw3ta8j7J6e3M1DHhkjdLH33ygcQDWtjcWlxbVD3nux53Xivf2trYLu6WGI5OPqp5eEZXM+0Xs59t0/IhaOKTh95ENrMkfea0WQAXUW30410ywQmxRPDyfGcsZa4tcC1zSQQQQQQaIIO4PkoF6Z7auwr4MiTOZwmGZ7eINbwmOQto2BzDiwu4trc+tzufMwUtJYO3TYpxyXMR2PFZCAjejseVK2ZGMj/HlDKA+SMiyDtZqv6pJsSaqrn48ymUUbi7b6rnTRpYG4zOZPhXJXwaqHMDHcNXZN7kDk1C4uj2dzv42nuDpMLattkeKVcBhTSQJ+2gCGsbW+12aCxk5wAdbwXOHTxPLlsF0TGxj8LPSgsvdDR7jNulDdZ+Jey1b+HLYWY/kXmvX6I9jvBN2+624Y2i/IfRFRMaP7vpQ/RClTu8m/lx4EbW2ORtEw6e88m/PZOGsYN6HqfHyRDJRf8AVLK0q8sqWpfhAOPo5O7qCcRRBo/qkOJwD/RQ8uQ29zflaahGMOhSblZ2NROKr6BYdPv4Lm8vVg0UDVfNBfttx33rqd6+a183gpafydTkZwbzKWZWvNHmo7Uovd2dzX1XMcW5NUd6tZnJ+Ddda8oYTatLJsNr+Z9EtmyKcbu/NXwZ72kltb7XV16ICd3MkjmsqDYRySNM/P2NdfHn6LntSzzVmgAOXKgEVm59bDc+aa+zTsi7OyxNKw/ZoDxEmwJJm0WMBBBIBpxqx3QD97bpaahyYjfaorLPRPZJ2cONh+9kbwy5JErr5iOv3LSOlNJNHcF7vQdysALK7iWFg4UnueWRRRRWUBaxo8WVC+GZgfG8AOaSRdEEbtII3A5L5f7cdipdNyPdPPGx1uikH42XW4/C4ciPlsvq1c7227GRajjuikprxZil4Q50TrBsX0PCAQKsdVmUch6bXXL8PlVhRsCmt6DPhzGHIjMcgANcwQeTmuGzm7HcdQRzBQbHpScfB2oyUlwdDhygFNYNQAXJxToyKZIzqNYOuj1SuSNj1MkXdC/muTx5iaTKFxIr+vmlJw5NJjwai7nYtGYOO6V3eNABJImeJA+JTPEzSz7tEHne6C4oMpcHRw6awAd42EPJKWGgQ6knn1qQeQQLdWcbWZr0SOfJ051Nx2dTQPktY9Q8z03J2+CQ4WSziuXicPp5bLGRMC88Ac1p5DcrHJvg6A55cDWx67/oh35Bo8r/AA7VfxKXwEgbEhWPjLibca+S1llYwUyMO/E/co37a5zGs/C3oBV+ZVLoAOW/kVo/Krn3R6qKLKckE8BPPYdAq5ZmtFnf6oCbWmbAGzy2S7I1Uk7UPqixrMSsDsjUvIhKczVQB5pfmZtkm0BhYsuVPHjwgGWQkNBIaNgXHc7DZpTlVLbFpz45G/ZzRZNRymQRbA9+V9gcEQc0PcLu3d4ACjuR0sr6M0bRosWFsMDOCNpcWttzq4nF53cSeZJ59UB2P7JRafjthj3dzkkIAdK/clzq9aA3oACzSers1VqCwcW612P8IoooigSKKKKEIooooQ57tl2Kg1GH3czac0H3UgvjicRViiOIcu6djQ8Avm7td2On06f3cw7pLvdSD7krW1bm9duJtg8ifivrJLtc7PwZkRiyIxIy+Kj0cAQHDzFlZlHIem51v8PkZj0RHMu19oHsklwf3sHHPjk10dLHs2uMNA4rJfu1tAN38+Aa9Kzgdiu2NiyhrFmEIxmoOSRsqJiyErKtBR03OJ8Ufj6gQufjyCiYpPEpaUCh7NqTn1v8lIXOP80vblNFK0ak3khOBe5jWGLey4ny6I5soHh68lzn7QrYLV2ok8ysOsveP25LQavbqbWcjXmAUwF3ouYdkXzUGTXWlpVIpzG79Zeb2H6IKbLvcmz4dEvkzx4oeXNRVV6Rjcw+XK8O6gcjM80DNmea67sP7L8jUalk4ocax3yAHyj8Xugbrbk4tLfWim66Gwc7FBZkKeynZ6bUclsMYcGWPfSAEtiZubJ5WQ0gA8zXmR9AdkuwGLgRtDGB8gPE6Z4BkL6olp/AK24W/U2S30fRYcWIRQRtjYCSGturO5O/mjl0YVqC4OTde7H+EUUURABFFFFCEUUUUIRRRRQhFFFFCGCuG7V+x/DzAXMaMaaqD4mgMvi4iXxCmuJsi9jvz2XdKKYyXGTi8o+Ye0vstzsMkmIzR98h8QLw1rN+KQAfu7bvvtz32XJslX2Q5gPPcea57tD7PsLNbU0DOINLWyMHu5GXdU5tXRcSA6xfRClUmPV61riSPl5uQrG5RXqet/8AD68Fn2TJaRR4xOC0g2KLTEwgiuhAqut7c7q3sU1GHh4GR5F7H3T928+YkDdtuY8UB0/g5HVVvycm3J81u3IReq9hM/GZxzYsrWCyXAB4aBzLjGTwjfmaST3bv7rvkf0Q3SFU4y6YyOWfFaHKpAcDvB3yP6I3B0LJnBMOPPKAaJjikeAauiWtNH1VKkjlFds2GUSsSTrptL9kGpSycDoRAKJL5XN4BXT92XOJPouo0X/h+eXO+15LQ2u6IAXOJ8S6RoAHlwm75it9rTsBLUVryeVPygE27OdjMzUD/wAvESzvfvHEshttW3jqi7cd0Wfgve+zPsqwcLgc2P3sreL97KS5x4r/AA/cGxrZt8/ErrIsdrRTWho8AAB9EeNKXYrPWP8AwR5z2V9iOLAGPyf+YlDuPcVFu0fu3Rkua8A3ued8tl6S1tLKiMlgSlJyeWRRRRWZIooooQiiiihCKKKKEIooooQiiiihCKKKKEIooooQwVFFFCGHLS1FFCEtbtUUUIZWVFFCEUUUUIRRRRQhFFFFCEUUUUIRRRRQh//Z"/>
          <p:cNvSpPr>
            <a:spLocks noChangeAspect="1" noChangeArrowheads="1"/>
          </p:cNvSpPr>
          <p:nvPr/>
        </p:nvSpPr>
        <p:spPr bwMode="auto">
          <a:xfrm>
            <a:off x="63500" y="-1038225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SC.8.E.5.3</a:t>
            </a:r>
          </a:p>
        </p:txBody>
      </p:sp>
      <p:pic>
        <p:nvPicPr>
          <p:cNvPr id="1026" name="Picture 2" descr="comparison of sizes of stars and pla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2" y="1070417"/>
            <a:ext cx="37909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quantrek.org/size_comparison/compare_s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676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this super-cool animation to see tides in action – also on my Earth/Space class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http://ww2.valdosta.edu/~cbarnbau/astro_demos/tides/neap_sp.html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SC.8.E.5.9</a:t>
            </a:r>
          </a:p>
        </p:txBody>
      </p:sp>
    </p:spTree>
    <p:extLst>
      <p:ext uri="{BB962C8B-B14F-4D97-AF65-F5344CB8AC3E}">
        <p14:creationId xmlns:p14="http://schemas.microsoft.com/office/powerpoint/2010/main" val="20622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light year = the distance light travels in 1 year </a:t>
            </a:r>
          </a:p>
          <a:p>
            <a:pPr lvl="1"/>
            <a:r>
              <a:rPr lang="en-US" dirty="0"/>
              <a:t>Used to measure to distances outside our solar system</a:t>
            </a:r>
          </a:p>
          <a:p>
            <a:r>
              <a:rPr lang="en-US" dirty="0"/>
              <a:t>1 AU (astronomical unit) = distance from Earth to Sun  </a:t>
            </a:r>
          </a:p>
          <a:p>
            <a:pPr lvl="1"/>
            <a:r>
              <a:rPr lang="en-US" dirty="0"/>
              <a:t>Used to measure distances within our solar system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84824"/>
              </p:ext>
            </p:extLst>
          </p:nvPr>
        </p:nvGraphicFramePr>
        <p:xfrm>
          <a:off x="1828800" y="1905000"/>
          <a:ext cx="8077200" cy="64008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fontAlgn="t"/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1 light year = 9.4605284 × 10</a:t>
                      </a:r>
                      <a:r>
                        <a:rPr lang="en-US" b="1" baseline="30000" dirty="0">
                          <a:effectLst/>
                        </a:rPr>
                        <a:t>12</a:t>
                      </a:r>
                      <a:r>
                        <a:rPr lang="en-US" b="1" dirty="0">
                          <a:effectLst/>
                        </a:rPr>
                        <a:t> km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191000"/>
            <a:ext cx="516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 Astronomical Unit = 1.49 597 871 x 10 </a:t>
            </a:r>
            <a:r>
              <a:rPr lang="en-US" b="1" baseline="30000" dirty="0"/>
              <a:t>8</a:t>
            </a:r>
            <a:r>
              <a:rPr lang="en-US" b="1" dirty="0"/>
              <a:t> kilometers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Distances in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562600"/>
            <a:ext cx="8839200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SC.8.E.5.1</a:t>
            </a:r>
          </a:p>
        </p:txBody>
      </p:sp>
      <p:pic>
        <p:nvPicPr>
          <p:cNvPr id="3074" name="Picture 2" descr="http://huntingtonastro.wikispaces.com/file/view/distances_space.jpg/201384008/distances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162049"/>
            <a:ext cx="72294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Universe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SC.8.E.5.2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8763000" cy="107721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Which statement above most accurately describes our universe?  Explain your choice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295400"/>
            <a:ext cx="23622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All of the billions of stars and galaxies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124200"/>
            <a:ext cx="19812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 system of planets and moons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295400"/>
            <a:ext cx="21336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Thousands of stars around a black hole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124200"/>
            <a:ext cx="19812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All of the known galaxies</a:t>
            </a:r>
          </a:p>
        </p:txBody>
      </p:sp>
    </p:spTree>
    <p:extLst>
      <p:ext uri="{BB962C8B-B14F-4D97-AF65-F5344CB8AC3E}">
        <p14:creationId xmlns:p14="http://schemas.microsoft.com/office/powerpoint/2010/main" val="198993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/>
              <a:t>The mass of a star determines its color, brightness, and temperature</a:t>
            </a:r>
          </a:p>
          <a:p>
            <a:r>
              <a:rPr lang="en-US" b="1" dirty="0"/>
              <a:t>The hottest stars are blue and the coolest stars are red</a:t>
            </a:r>
          </a:p>
          <a:p>
            <a:pPr lvl="1"/>
            <a:r>
              <a:rPr lang="en-US" b="1" dirty="0"/>
              <a:t>Opposite of the faucet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648200"/>
          </a:xfrm>
        </p:spPr>
        <p:txBody>
          <a:bodyPr/>
          <a:lstStyle/>
          <a:p>
            <a:r>
              <a:rPr lang="en-US" b="1" dirty="0"/>
              <a:t>The actual brightness of a star is called the absolute magnitude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brightness of a star as perceived from Earth is called apparent magnitude</a:t>
            </a:r>
          </a:p>
          <a:p>
            <a:pPr lvl="1"/>
            <a:r>
              <a:rPr lang="en-US" b="1" dirty="0"/>
              <a:t>A star that is very bright may be so far away that it appears to be dim</a:t>
            </a:r>
          </a:p>
        </p:txBody>
      </p:sp>
    </p:spTree>
    <p:extLst>
      <p:ext uri="{BB962C8B-B14F-4D97-AF65-F5344CB8AC3E}">
        <p14:creationId xmlns:p14="http://schemas.microsoft.com/office/powerpoint/2010/main" val="145826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/>
              <a:t>Stars A and B appear the same to the viewer because B is farther away than A</a:t>
            </a:r>
          </a:p>
        </p:txBody>
      </p:sp>
      <p:pic>
        <p:nvPicPr>
          <p:cNvPr id="3074" name="Picture 2" descr="http://www.phy.olemiss.edu/%7Eluca/astr/Topics-Extrasolar/Images/LuminosityDistance_233x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8181"/>
            <a:ext cx="4800600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1240</Words>
  <Application>Microsoft Office PowerPoint</Application>
  <PresentationFormat>On-screen Show (4:3)</PresentationFormat>
  <Paragraphs>174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Bradley Hand ITC</vt:lpstr>
      <vt:lpstr>Calibri</vt:lpstr>
      <vt:lpstr>Kristen ITC</vt:lpstr>
      <vt:lpstr>Wingdings</vt:lpstr>
      <vt:lpstr>Office Theme</vt:lpstr>
      <vt:lpstr>1_Office Theme</vt:lpstr>
      <vt:lpstr>Structure of the Universe</vt:lpstr>
      <vt:lpstr>Size of stars and planets</vt:lpstr>
      <vt:lpstr>Comparing Objects in Space</vt:lpstr>
      <vt:lpstr>Measurement in Space</vt:lpstr>
      <vt:lpstr>Distances in Space</vt:lpstr>
      <vt:lpstr>Our Universe</vt:lpstr>
      <vt:lpstr>Stars</vt:lpstr>
      <vt:lpstr>Brightness of Stars</vt:lpstr>
      <vt:lpstr>PowerPoint Presentation</vt:lpstr>
      <vt:lpstr>Color and Temperature of Stars</vt:lpstr>
      <vt:lpstr>Properties of Stars</vt:lpstr>
      <vt:lpstr>Sun is just an average star</vt:lpstr>
      <vt:lpstr>Structure of the sun</vt:lpstr>
      <vt:lpstr>Properties of the Sun</vt:lpstr>
      <vt:lpstr>Solar system</vt:lpstr>
      <vt:lpstr>Formation of stars and planets </vt:lpstr>
      <vt:lpstr>Role of Gravity</vt:lpstr>
      <vt:lpstr>Life Cycle of Stars</vt:lpstr>
      <vt:lpstr>PowerPoint Presentation</vt:lpstr>
      <vt:lpstr>Models of the solar system</vt:lpstr>
      <vt:lpstr>Models of the Solar System</vt:lpstr>
      <vt:lpstr>Seasons on Earth</vt:lpstr>
      <vt:lpstr>PowerPoint Presentation</vt:lpstr>
      <vt:lpstr>Moon Phases</vt:lpstr>
      <vt:lpstr>Sun-Earth-Moon alignment</vt:lpstr>
      <vt:lpstr>Solar Eclipses</vt:lpstr>
      <vt:lpstr>Lunar eclipses</vt:lpstr>
      <vt:lpstr>Eclipses</vt:lpstr>
      <vt:lpstr>Tides</vt:lpstr>
      <vt:lpstr>Tides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Buchanan</dc:creator>
  <cp:lastModifiedBy>Buchanan, Angela M.</cp:lastModifiedBy>
  <cp:revision>19</cp:revision>
  <dcterms:created xsi:type="dcterms:W3CDTF">2013-04-02T19:43:35Z</dcterms:created>
  <dcterms:modified xsi:type="dcterms:W3CDTF">2018-04-17T19:08:12Z</dcterms:modified>
</cp:coreProperties>
</file>