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35" r:id="rId2"/>
    <p:sldId id="436" r:id="rId3"/>
    <p:sldId id="437" r:id="rId4"/>
    <p:sldId id="438" r:id="rId5"/>
    <p:sldId id="408" r:id="rId6"/>
    <p:sldId id="409" r:id="rId7"/>
    <p:sldId id="410" r:id="rId8"/>
    <p:sldId id="411" r:id="rId9"/>
    <p:sldId id="333" r:id="rId10"/>
    <p:sldId id="412" r:id="rId11"/>
    <p:sldId id="413" r:id="rId12"/>
    <p:sldId id="414" r:id="rId13"/>
    <p:sldId id="331" r:id="rId14"/>
    <p:sldId id="415" r:id="rId15"/>
    <p:sldId id="332" r:id="rId16"/>
    <p:sldId id="416" r:id="rId17"/>
    <p:sldId id="339" r:id="rId18"/>
    <p:sldId id="417" r:id="rId19"/>
    <p:sldId id="418" r:id="rId20"/>
    <p:sldId id="340" r:id="rId21"/>
    <p:sldId id="341" r:id="rId22"/>
    <p:sldId id="432" r:id="rId23"/>
    <p:sldId id="363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99FF"/>
    <a:srgbClr val="99CCFF"/>
    <a:srgbClr val="000066"/>
    <a:srgbClr val="003399"/>
    <a:srgbClr val="000099"/>
    <a:srgbClr val="FDC58D"/>
    <a:srgbClr val="FDD08D"/>
    <a:srgbClr val="FFCC99"/>
    <a:srgbClr val="FFE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68" d="100"/>
          <a:sy n="68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E1E74B-13B3-4BAA-BC53-63410B71CF88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126306-1596-4959-A3DE-4EF8E65DD1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4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0AA1E4-86A0-4925-9E72-9AA51A3FFEB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B5E2A7-E3CC-4A45-A4BA-AAC588D8A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2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do one or both.</a:t>
            </a:r>
            <a:r>
              <a:rPr lang="en-US" baseline="0" dirty="0"/>
              <a:t> </a:t>
            </a:r>
            <a:r>
              <a:rPr lang="en-US" dirty="0"/>
              <a:t>Since the FCAT does not require</a:t>
            </a:r>
            <a:r>
              <a:rPr lang="en-US" baseline="0" dirty="0"/>
              <a:t> knowledge of Plasma or Bose-Einstein Condensates, this video and/or simulation gives sufficient information for this benchmark, additional discussion about those states of matter can be done at the teacher’s discretion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5E2A7-E3CC-4A45-A4BA-AAC588D8A01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Would just run the beginning simulation, although the rest is useful it</a:t>
            </a:r>
            <a:r>
              <a:rPr lang="en-US" baseline="0" dirty="0"/>
              <a:t> tended to get bogged down in </a:t>
            </a:r>
            <a:r>
              <a:rPr lang="en-US" baseline="0"/>
              <a:t>the animation.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5E2A7-E3CC-4A45-A4BA-AAC588D8A0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C819C-62C5-4765-9112-BA5E54789F40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DF1F-DF55-4DDE-BCEB-9257A28D3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414" name="Picture 6" descr="http://science.phillipmartin.info/science_human_eye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5029200"/>
            <a:ext cx="1460090" cy="1828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662940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Created by:</a:t>
            </a:r>
            <a:r>
              <a:rPr lang="en-US" sz="1200" baseline="0" dirty="0"/>
              <a:t> R. </a:t>
            </a:r>
            <a:r>
              <a:rPr lang="en-US" sz="1200" baseline="0" dirty="0" err="1"/>
              <a:t>Hallett-Njuguna</a:t>
            </a:r>
            <a:r>
              <a:rPr lang="en-US" sz="1200" baseline="0" dirty="0"/>
              <a:t>, SCPS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Kristen ITC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Bradley Hand ITC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Bradley Hand ITC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Bradley Hand ITC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Bradley Hand ITC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Bradley Hand ITC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-KvoVzukH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et.colorado.edu/en/simulation/states-of-matter-basic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quecollege.free.fr/physics_chemistry_middle_high_secondary_grammar_school_higher_education_academy_co.uk.us.en/chemistry_interactive/chemical_kinetics_factor_temperature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303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Bell Work This is Vector.  Identify the two  factors described by a vector in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allpaperswide.com/download/vector_despicable_me-wallpaper-960x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14" y="2869159"/>
            <a:ext cx="7086600" cy="398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93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Substances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  <a:solidFill>
            <a:srgbClr val="006600"/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Pure substances include both elements and compounds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Elements – listed on the periodic table, only one type of atom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Elements combine chemically to make up compounds, which make up all living and non-living things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Compounds – more than one element chemically bonded together in fixed ratios, has a chemical formula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CO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   H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O  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NaCl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 CO  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Salt, sugar, glucose, </a:t>
            </a:r>
          </a:p>
        </p:txBody>
      </p:sp>
    </p:spTree>
    <p:extLst>
      <p:ext uri="{BB962C8B-B14F-4D97-AF65-F5344CB8AC3E}">
        <p14:creationId xmlns:p14="http://schemas.microsoft.com/office/powerpoint/2010/main" val="105783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  <a:solidFill>
            <a:srgbClr val="006600"/>
          </a:solidFill>
        </p:spPr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 mixture is a combination of elements, compounds, or elements and compounds that are not chemically bonded 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Heterogeneous – can see differences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Homogeneous – can’t see differences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Solution – a mixture in which one substance (solute) is dissolved into another substance (solvent)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Most frequently solids and gases are dissolved into liquids, can be any state of matter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6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 of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rgbClr val="006600"/>
          </a:solidFill>
        </p:spPr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Solids – particles vibrate in place, keep shape of their container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Liquids – particles slide past each other, keep shape of container if container is upright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Gases – particles move quickly, keep shape of container only if container is sealed.  </a:t>
            </a:r>
          </a:p>
        </p:txBody>
      </p:sp>
    </p:spTree>
    <p:extLst>
      <p:ext uri="{BB962C8B-B14F-4D97-AF65-F5344CB8AC3E}">
        <p14:creationId xmlns:p14="http://schemas.microsoft.com/office/powerpoint/2010/main" val="3366488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of Particles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Solids, Liquids, and Gases</a:t>
            </a:r>
            <a:endParaRPr lang="en-US" dirty="0"/>
          </a:p>
          <a:p>
            <a:r>
              <a:rPr lang="en-US" dirty="0">
                <a:hlinkClick r:id="rId4"/>
              </a:rPr>
              <a:t>States of Matter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Think about:</a:t>
            </a:r>
          </a:p>
          <a:p>
            <a:pPr>
              <a:buNone/>
            </a:pPr>
            <a:r>
              <a:rPr lang="en-US" dirty="0"/>
              <a:t>    Why do the particles in gases move more freely than those in solids or liquids?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SC.8.P.8.1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  <a:solidFill>
            <a:srgbClr val="006600"/>
          </a:solidFill>
        </p:spPr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Atomic # (whole #) = number of protons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Atomic mass (decimal) =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avg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protons + neutrons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Elements are grouped into families (columns) according to similarities in their properties 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An element will be most similar to another element in its family (look in the same column!)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10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Table</a:t>
            </a:r>
          </a:p>
        </p:txBody>
      </p:sp>
      <p:pic>
        <p:nvPicPr>
          <p:cNvPr id="97284" name="Picture 4" descr="http://people.seas.harvard.edu/~jones/ap216/images/bandgap_engineering/periodic_tab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5362575" cy="29051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" y="4800600"/>
            <a:ext cx="8839200" cy="1754326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radley Hand ITC" pitchFamily="66" charset="0"/>
              </a:rPr>
              <a:t>Which of these elements has properties most similar to </a:t>
            </a:r>
            <a:r>
              <a:rPr lang="en-US" sz="3600" b="1" dirty="0">
                <a:solidFill>
                  <a:schemeClr val="bg1"/>
                </a:solidFill>
                <a:latin typeface="Bradley Hand ITC" pitchFamily="66" charset="0"/>
              </a:rPr>
              <a:t>Magnesium</a:t>
            </a:r>
            <a:r>
              <a:rPr lang="en-US" sz="3600" dirty="0">
                <a:solidFill>
                  <a:schemeClr val="bg1"/>
                </a:solidFill>
                <a:latin typeface="Bradley Hand ITC" pitchFamily="66" charset="0"/>
              </a:rPr>
              <a:t>: Sodium, Calcium, or Manganese? How do you know?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SC.8.P.8.6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132"/>
            <a:ext cx="8839200" cy="835068"/>
          </a:xfrm>
        </p:spPr>
        <p:txBody>
          <a:bodyPr/>
          <a:lstStyle/>
          <a:p>
            <a:r>
              <a:rPr lang="en-US" dirty="0"/>
              <a:t>Acids and 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610600" cy="6172200"/>
          </a:xfrm>
          <a:solidFill>
            <a:srgbClr val="0066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Acid = pH less than 7, lower the # stronger the acid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Turns blue litmus paper red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Sour taste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Hydrogen donor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HCl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H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SO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HNO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Base = pH greater than 7, higher the number stronger the base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Turns red litmus paper blue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Bitter taste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Hydrogen acceptor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NaOH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LiOH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KOH)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An acid + base </a:t>
            </a:r>
            <a:r>
              <a:rPr lang="en-US" dirty="0">
                <a:latin typeface="Calibri" pitchFamily="34" charset="0"/>
                <a:cs typeface="Calibri" pitchFamily="34" charset="0"/>
                <a:sym typeface="Wingdings" pitchFamily="2" charset="2"/>
              </a:rPr>
              <a:t> salt + water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  <a:sym typeface="Wingdings" pitchFamily="2" charset="2"/>
              </a:rPr>
              <a:t>Salts – a metal and non-metal bonded together</a:t>
            </a:r>
          </a:p>
          <a:p>
            <a:pPr lvl="1"/>
            <a:r>
              <a:rPr lang="en-US" dirty="0" err="1">
                <a:latin typeface="Calibri" pitchFamily="34" charset="0"/>
                <a:cs typeface="Calibri" pitchFamily="34" charset="0"/>
                <a:sym typeface="Wingdings" pitchFamily="2" charset="2"/>
              </a:rPr>
              <a:t>NaCl</a:t>
            </a:r>
            <a:r>
              <a:rPr lang="en-US" dirty="0">
                <a:latin typeface="Calibri" pitchFamily="34" charset="0"/>
                <a:cs typeface="Calibri" pitchFamily="34" charset="0"/>
                <a:sym typeface="Wingdings" pitchFamily="2" charset="2"/>
              </a:rPr>
              <a:t>, KI, </a:t>
            </a:r>
            <a:r>
              <a:rPr lang="en-US" dirty="0" err="1">
                <a:latin typeface="Calibri" pitchFamily="34" charset="0"/>
                <a:cs typeface="Calibri" pitchFamily="34" charset="0"/>
                <a:sym typeface="Wingdings" pitchFamily="2" charset="2"/>
              </a:rPr>
              <a:t>CaCl</a:t>
            </a:r>
            <a:r>
              <a:rPr lang="en-US" dirty="0"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en-US" dirty="0" err="1">
                <a:latin typeface="Calibri" pitchFamily="34" charset="0"/>
                <a:cs typeface="Calibri" pitchFamily="34" charset="0"/>
                <a:sym typeface="Wingdings" pitchFamily="2" charset="2"/>
              </a:rPr>
              <a:t>LiF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71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</a:t>
            </a:r>
            <a:r>
              <a:rPr lang="en-US" dirty="0" err="1"/>
              <a:t>vs</a:t>
            </a:r>
            <a:r>
              <a:rPr lang="en-US" dirty="0"/>
              <a:t> Chemical Changes</a:t>
            </a:r>
          </a:p>
        </p:txBody>
      </p:sp>
      <p:pic>
        <p:nvPicPr>
          <p:cNvPr id="105474" name="Picture 2" descr="http://sacramentosidetracks.com/wp-content/uploads/2011/04/campfi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2133600" cy="1555067"/>
          </a:xfrm>
          <a:prstGeom prst="rect">
            <a:avLst/>
          </a:prstGeom>
          <a:noFill/>
        </p:spPr>
      </p:pic>
      <p:pic>
        <p:nvPicPr>
          <p:cNvPr id="105478" name="Picture 6" descr="http://thumbs.ifood.tv/files/u12/fried_egg_brea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2082800" cy="1562100"/>
          </a:xfrm>
          <a:prstGeom prst="rect">
            <a:avLst/>
          </a:prstGeom>
          <a:noFill/>
        </p:spPr>
      </p:pic>
      <p:pic>
        <p:nvPicPr>
          <p:cNvPr id="105480" name="Picture 8" descr="http://www.learner.org/courses/essential/physicalsci/images/s4.ice_mel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981200"/>
            <a:ext cx="1524000" cy="1524000"/>
          </a:xfrm>
          <a:prstGeom prst="rect">
            <a:avLst/>
          </a:prstGeom>
          <a:noFill/>
        </p:spPr>
      </p:pic>
      <p:pic>
        <p:nvPicPr>
          <p:cNvPr id="105482" name="Picture 10" descr="http://www.robotroom.com/Robot-Contest-Arena/Cutting-paper-board-with-scissor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981200"/>
            <a:ext cx="1447800" cy="148640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4419600"/>
            <a:ext cx="9144000" cy="1938992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Bradley Hand ITC" pitchFamily="66" charset="0"/>
              </a:rPr>
              <a:t>Which images above are examples of physical changes and which are chemical changes?  How do you know?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SC.8.P.9.2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vs. Chemical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rgbClr val="006600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Physical Changes – only the form/shape changes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Change in state of matter (melting, freezing, boiling,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etc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Breaking/cutting into smaller pieces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Dissolving one substance into another (making a solution)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Chemical Changes – changes composition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Signs that a chemical reaction has occurred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Bubbling (not from applying heat)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Release of energy (heat, light, or sound)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Change in color/odor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Change is Not reversible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71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rgbClr val="006600"/>
          </a:solidFill>
        </p:spPr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When a chemical or physical change occurs, the total mass of the substance(s) before and after the change MUST BE EQUAL!!!</a:t>
            </a:r>
          </a:p>
        </p:txBody>
      </p:sp>
    </p:spTree>
    <p:extLst>
      <p:ext uri="{BB962C8B-B14F-4D97-AF65-F5344CB8AC3E}">
        <p14:creationId xmlns:p14="http://schemas.microsoft.com/office/powerpoint/2010/main" val="229949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2D1DA-DE44-4EB3-881C-5F814E98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Work 31-4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1FA06-FEAB-4DE1-89AE-D710C234C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Differentiate between a meteor, meteoroid, and a meteorite.  </a:t>
            </a:r>
          </a:p>
        </p:txBody>
      </p:sp>
    </p:spTree>
    <p:extLst>
      <p:ext uri="{BB962C8B-B14F-4D97-AF65-F5344CB8AC3E}">
        <p14:creationId xmlns:p14="http://schemas.microsoft.com/office/powerpoint/2010/main" val="412177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of Mass</a:t>
            </a:r>
          </a:p>
        </p:txBody>
      </p:sp>
      <p:pic>
        <p:nvPicPr>
          <p:cNvPr id="109580" name="Picture 12" descr="http://3.bp.blogspot.com/-RCReZGvRBeU/TzmQFoqRIYI/AAAAAAAACRE/aOtjjIP7gTM/s1600/plastic-water-bottle.jpg"/>
          <p:cNvPicPr>
            <a:picLocks noChangeAspect="1" noChangeArrowheads="1"/>
          </p:cNvPicPr>
          <p:nvPr/>
        </p:nvPicPr>
        <p:blipFill>
          <a:blip r:embed="rId2" cstate="print"/>
          <a:srcRect l="28718" r="28205"/>
          <a:stretch>
            <a:fillRect/>
          </a:stretch>
        </p:blipFill>
        <p:spPr bwMode="auto">
          <a:xfrm>
            <a:off x="152400" y="2209800"/>
            <a:ext cx="709927" cy="2108654"/>
          </a:xfrm>
          <a:prstGeom prst="rect">
            <a:avLst/>
          </a:prstGeom>
          <a:noFill/>
        </p:spPr>
      </p:pic>
      <p:pic>
        <p:nvPicPr>
          <p:cNvPr id="109582" name="Picture 14" descr="http://blogs.plos.org/bodypolitic/files/2010/09/sug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133600"/>
            <a:ext cx="1447800" cy="1085850"/>
          </a:xfrm>
          <a:prstGeom prst="rect">
            <a:avLst/>
          </a:prstGeom>
          <a:noFill/>
        </p:spPr>
      </p:pic>
      <p:pic>
        <p:nvPicPr>
          <p:cNvPr id="109584" name="Picture 16" descr="http://3.bp.blogspot.com/-4ZBOT3fyk54/TYvGOmPjT5I/AAAAAAAAH3o/1BWR9ZSEUIE/s1600/yeast-732837.jpg"/>
          <p:cNvPicPr>
            <a:picLocks noChangeAspect="1" noChangeArrowheads="1"/>
          </p:cNvPicPr>
          <p:nvPr/>
        </p:nvPicPr>
        <p:blipFill>
          <a:blip r:embed="rId4" cstate="print"/>
          <a:srcRect l="24000" b="42857"/>
          <a:stretch>
            <a:fillRect/>
          </a:stretch>
        </p:blipFill>
        <p:spPr bwMode="auto">
          <a:xfrm>
            <a:off x="990600" y="3276600"/>
            <a:ext cx="1600200" cy="976964"/>
          </a:xfrm>
          <a:prstGeom prst="rect">
            <a:avLst/>
          </a:prstGeom>
          <a:noFill/>
        </p:spPr>
      </p:pic>
      <p:pic>
        <p:nvPicPr>
          <p:cNvPr id="109586" name="Picture 18" descr="http://blog.hmns.org/wp-content/uploads/2008/05/yeastballoon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057400"/>
            <a:ext cx="1905000" cy="2459182"/>
          </a:xfrm>
          <a:prstGeom prst="rect">
            <a:avLst/>
          </a:prstGeom>
          <a:noFill/>
        </p:spPr>
      </p:pic>
      <p:pic>
        <p:nvPicPr>
          <p:cNvPr id="109588" name="Picture 20" descr="http://a.rgbimg.com/cache1qbti6/users/c/cr/crisderaud/300/mWl2qXQ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2450592" y="2578608"/>
            <a:ext cx="1828800" cy="1243585"/>
          </a:xfrm>
          <a:prstGeom prst="rect">
            <a:avLst/>
          </a:prstGeom>
          <a:noFill/>
        </p:spPr>
      </p:pic>
      <p:sp>
        <p:nvSpPr>
          <p:cNvPr id="15" name="Right Arrow 14"/>
          <p:cNvSpPr/>
          <p:nvPr/>
        </p:nvSpPr>
        <p:spPr>
          <a:xfrm>
            <a:off x="4495800" y="2286000"/>
            <a:ext cx="19050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7833" y="4343400"/>
            <a:ext cx="32919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500 g total mass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52073" y="4495800"/>
            <a:ext cx="32919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500 g total mass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5288340"/>
            <a:ext cx="8991600" cy="1477328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Bradley Hand ITC" pitchFamily="66" charset="0"/>
              </a:rPr>
              <a:t>Explain why the total mass is the same before and after the experiment if a gas was formed and inflated the balloon.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3400" y="1447800"/>
            <a:ext cx="28111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Before reaction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24600" y="1371600"/>
            <a:ext cx="25523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After reaction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SC.8.P.9.1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Temperature and Chemical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>
                <a:hlinkClick r:id="rId3"/>
              </a:rPr>
              <a:t>Rate of Reaction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Think about:</a:t>
            </a:r>
          </a:p>
          <a:p>
            <a:pPr>
              <a:buNone/>
            </a:pPr>
            <a:r>
              <a:rPr lang="en-US" dirty="0"/>
              <a:t>    What effect did increasing the temperature have on how fast the reaction took place?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SC.8.P.9.3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vs. Mass  and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rgbClr val="006600"/>
          </a:solidFill>
        </p:spPr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Mass is the amount of matter that makes up an object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Weight is the force of gravity acting on an object’s mass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Volume is the amount of space an object takes up</a:t>
            </a:r>
          </a:p>
        </p:txBody>
      </p:sp>
    </p:spTree>
    <p:extLst>
      <p:ext uri="{BB962C8B-B14F-4D97-AF65-F5344CB8AC3E}">
        <p14:creationId xmlns:p14="http://schemas.microsoft.com/office/powerpoint/2010/main" val="964016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dirty="0"/>
              <a:t>Weight </a:t>
            </a:r>
            <a:r>
              <a:rPr lang="en-US" dirty="0" err="1"/>
              <a:t>vs</a:t>
            </a:r>
            <a:r>
              <a:rPr lang="en-US" dirty="0"/>
              <a:t> Mass</a:t>
            </a:r>
          </a:p>
        </p:txBody>
      </p:sp>
      <p:pic>
        <p:nvPicPr>
          <p:cNvPr id="1026" name="Picture 2" descr="http://www.scalepalace.com/images/Eclipse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2514600" cy="2192324"/>
          </a:xfrm>
          <a:prstGeom prst="rect">
            <a:avLst/>
          </a:prstGeom>
          <a:noFill/>
        </p:spPr>
      </p:pic>
      <p:pic>
        <p:nvPicPr>
          <p:cNvPr id="1028" name="Picture 4" descr="http://www.scale-digital.net/wp-content/uploads/2012/01/Scale-Spring-1.jpg"/>
          <p:cNvPicPr>
            <a:picLocks noChangeAspect="1" noChangeArrowheads="1"/>
          </p:cNvPicPr>
          <p:nvPr/>
        </p:nvPicPr>
        <p:blipFill>
          <a:blip r:embed="rId3" cstate="print"/>
          <a:srcRect l="37333" r="38667"/>
          <a:stretch>
            <a:fillRect/>
          </a:stretch>
        </p:blipFill>
        <p:spPr bwMode="auto">
          <a:xfrm>
            <a:off x="5486400" y="2133600"/>
            <a:ext cx="609600" cy="2540000"/>
          </a:xfrm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>
            <a:off x="6019800" y="2819400"/>
            <a:ext cx="1447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2819400"/>
            <a:ext cx="15135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93.1 N</a:t>
            </a:r>
          </a:p>
        </p:txBody>
      </p:sp>
      <p:sp>
        <p:nvSpPr>
          <p:cNvPr id="9" name="Left Arrow 8"/>
          <p:cNvSpPr/>
          <p:nvPr/>
        </p:nvSpPr>
        <p:spPr>
          <a:xfrm rot="11021056">
            <a:off x="551490" y="3322486"/>
            <a:ext cx="1447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2667000"/>
            <a:ext cx="10583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9.5g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953000"/>
            <a:ext cx="9144000" cy="156966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radley Hand ITC" pitchFamily="66" charset="0"/>
              </a:rPr>
              <a:t>Which instrument is measuring the object’s mass and which is measuring the object’s weight? Why are the numbers different? Explain your thinking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10668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An object is placed on the digital scale and spring scale below and the following readings are observed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SC.8.P.8.2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AD0D0-55E1-4C36-A519-7C2DA73C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DCC31-B148-426D-A281-3BA81DFEB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698CBB-CA99-4D50-BA71-FED3B41FF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255" y="1409700"/>
            <a:ext cx="7933489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9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BB6E-BB91-4870-8342-4F73746A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B194-BE4B-4537-8B5C-88577DF88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8FA814-4722-439B-A476-69CDFCAAC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32" y="1614487"/>
            <a:ext cx="8214414" cy="52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/>
          <a:lstStyle/>
          <a:p>
            <a:r>
              <a:rPr lang="en-US" dirty="0"/>
              <a:t>Physical Properties of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5715000"/>
          </a:xfrm>
          <a:solidFill>
            <a:srgbClr val="006600"/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Size dependent – property is directly proportional to sample size (ONLY 3)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Mass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Volume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Weight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Size-independent – property is constant, regardless of sample size (all others)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Boiling/melting point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Density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Conductivity (thermal and electrical)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Ductility (pulled into wires)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Malleable (banged into sheets)</a:t>
            </a:r>
          </a:p>
          <a:p>
            <a:pPr lvl="1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6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rgbClr val="006600"/>
          </a:solidFill>
        </p:spPr>
        <p:txBody>
          <a:bodyPr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Can only be observed by changing the substance into something new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Flammability 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Ability to rust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Ability to tarnish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Ability to decompose/rot</a:t>
            </a:r>
          </a:p>
        </p:txBody>
      </p:sp>
    </p:spTree>
    <p:extLst>
      <p:ext uri="{BB962C8B-B14F-4D97-AF65-F5344CB8AC3E}">
        <p14:creationId xmlns:p14="http://schemas.microsoft.com/office/powerpoint/2010/main" val="30226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rgbClr val="006600"/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You take the mass… divide it by the volume, at last!!!!   d (g/mL) = m(g) / v(mL) 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Increasing the mass only will increase the density (directly proportional) 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Adding books to your back pack</a:t>
            </a:r>
          </a:p>
          <a:p>
            <a:pPr marL="457200" lvl="1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Increasing the volume will decrease the density (indirectly proportional)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Removing air from a “space bag”</a:t>
            </a:r>
          </a:p>
          <a:p>
            <a:pPr lvl="1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3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solidFill>
            <a:srgbClr val="006600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Atoms are the smallest unit 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of matter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They are made up of: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Nucleus (protons</a:t>
            </a:r>
            <a:r>
              <a:rPr lang="en-US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neutrons</a:t>
            </a:r>
            <a:r>
              <a:rPr lang="en-US" baseline="300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Electrons</a:t>
            </a:r>
            <a:r>
              <a:rPr lang="en-US" baseline="30000" dirty="0">
                <a:latin typeface="Calibri" pitchFamily="34" charset="0"/>
                <a:cs typeface="Calibri" pitchFamily="34" charset="0"/>
              </a:rPr>
              <a:t>-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The number of protons determine the identity (which element it is)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Use the atomic number on periodic table 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An element can have different numbers of neutrons 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Different forms are called isotopes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An element can have different numbers of electrons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More electrons than protons gives the atom a negative charge (negative ion)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Fewer electrons than protons gives the atom a positive charge (positive ion)</a:t>
            </a:r>
          </a:p>
        </p:txBody>
      </p:sp>
    </p:spTree>
    <p:extLst>
      <p:ext uri="{BB962C8B-B14F-4D97-AF65-F5344CB8AC3E}">
        <p14:creationId xmlns:p14="http://schemas.microsoft.com/office/powerpoint/2010/main" val="239740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Atoms and Elements</a:t>
            </a:r>
          </a:p>
        </p:txBody>
      </p:sp>
      <p:pic>
        <p:nvPicPr>
          <p:cNvPr id="96258" name="Picture 2" descr="http://www.universetoday.com/wp-content/uploads/2010/02/c-atom_e.gif"/>
          <p:cNvPicPr>
            <a:picLocks noChangeAspect="1" noChangeArrowheads="1"/>
          </p:cNvPicPr>
          <p:nvPr/>
        </p:nvPicPr>
        <p:blipFill>
          <a:blip r:embed="rId2" cstate="print"/>
          <a:srcRect r="30667"/>
          <a:stretch>
            <a:fillRect/>
          </a:stretch>
        </p:blipFill>
        <p:spPr bwMode="auto">
          <a:xfrm>
            <a:off x="1524000" y="1752600"/>
            <a:ext cx="2092147" cy="2514600"/>
          </a:xfrm>
          <a:prstGeom prst="rect">
            <a:avLst/>
          </a:prstGeom>
          <a:noFill/>
        </p:spPr>
      </p:pic>
      <p:pic>
        <p:nvPicPr>
          <p:cNvPr id="96260" name="Picture 4" descr="http://www.yellowtang.org/images/nitrogen_c_la_7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828800"/>
            <a:ext cx="1964184" cy="2514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4953000"/>
            <a:ext cx="8610600" cy="156966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Bradley Hand ITC" pitchFamily="66" charset="0"/>
              </a:rPr>
              <a:t>Label the parts of the atoms above.  What is the difference between a Carbon atom and a Nitrogen atom?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SC.8.P.8.7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1736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4025</TotalTime>
  <Words>1072</Words>
  <Application>Microsoft Office PowerPoint</Application>
  <PresentationFormat>On-screen Show (4:3)</PresentationFormat>
  <Paragraphs>135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Bradley Hand ITC</vt:lpstr>
      <vt:lpstr>Calibri</vt:lpstr>
      <vt:lpstr>Kristen ITC</vt:lpstr>
      <vt:lpstr>Wingdings</vt:lpstr>
      <vt:lpstr>Office Theme</vt:lpstr>
      <vt:lpstr>Bell Work This is Vector.  Identify the two  factors described by a vector in Science</vt:lpstr>
      <vt:lpstr>Bell Work 31-4</vt:lpstr>
      <vt:lpstr>PowerPoint Presentation</vt:lpstr>
      <vt:lpstr>PowerPoint Presentation</vt:lpstr>
      <vt:lpstr>Physical Properties of Matter</vt:lpstr>
      <vt:lpstr>Chemical Properties</vt:lpstr>
      <vt:lpstr>Density</vt:lpstr>
      <vt:lpstr>Atoms</vt:lpstr>
      <vt:lpstr>Atoms and Elements</vt:lpstr>
      <vt:lpstr>Pure Substances</vt:lpstr>
      <vt:lpstr>Mixtures</vt:lpstr>
      <vt:lpstr>States of Matter</vt:lpstr>
      <vt:lpstr>Motion of Particles</vt:lpstr>
      <vt:lpstr>Periodic Table</vt:lpstr>
      <vt:lpstr>Periodic Table</vt:lpstr>
      <vt:lpstr>Acids and Bases</vt:lpstr>
      <vt:lpstr>Physical vs Chemical Changes</vt:lpstr>
      <vt:lpstr>Physical vs. Chemical Changes</vt:lpstr>
      <vt:lpstr>Conservation of Mass</vt:lpstr>
      <vt:lpstr>Conservation of Mass</vt:lpstr>
      <vt:lpstr>Temperature and Chemical Changes</vt:lpstr>
      <vt:lpstr>Weight vs. Mass  and volume</vt:lpstr>
      <vt:lpstr>Weight vs Mass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Science  FCAT 2.0 Review</dc:title>
  <dc:creator>halletra</dc:creator>
  <cp:lastModifiedBy>Buchanan, Angela M.</cp:lastModifiedBy>
  <cp:revision>234</cp:revision>
  <dcterms:created xsi:type="dcterms:W3CDTF">2012-02-06T20:27:58Z</dcterms:created>
  <dcterms:modified xsi:type="dcterms:W3CDTF">2018-04-19T18:40:42Z</dcterms:modified>
</cp:coreProperties>
</file>