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70" r:id="rId2"/>
    <p:sldId id="432" r:id="rId3"/>
    <p:sldId id="433" r:id="rId4"/>
    <p:sldId id="435" r:id="rId5"/>
    <p:sldId id="416" r:id="rId6"/>
    <p:sldId id="417" r:id="rId7"/>
    <p:sldId id="418" r:id="rId8"/>
    <p:sldId id="419" r:id="rId9"/>
    <p:sldId id="390" r:id="rId10"/>
    <p:sldId id="389" r:id="rId11"/>
    <p:sldId id="426" r:id="rId12"/>
    <p:sldId id="427" r:id="rId13"/>
    <p:sldId id="421" r:id="rId14"/>
    <p:sldId id="422" r:id="rId15"/>
    <p:sldId id="425" r:id="rId16"/>
    <p:sldId id="428" r:id="rId17"/>
    <p:sldId id="430" r:id="rId18"/>
    <p:sldId id="429" r:id="rId19"/>
    <p:sldId id="424" r:id="rId20"/>
    <p:sldId id="431"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699FF"/>
    <a:srgbClr val="99CCFF"/>
    <a:srgbClr val="000066"/>
    <a:srgbClr val="003399"/>
    <a:srgbClr val="000099"/>
    <a:srgbClr val="FDC58D"/>
    <a:srgbClr val="FDD08D"/>
    <a:srgbClr val="FFCC99"/>
    <a:srgbClr val="FFE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0"/>
  </p:normalViewPr>
  <p:slideViewPr>
    <p:cSldViewPr>
      <p:cViewPr varScale="1">
        <p:scale>
          <a:sx n="68" d="100"/>
          <a:sy n="68" d="100"/>
        </p:scale>
        <p:origin x="144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FE1E74B-13B3-4BAA-BC53-63410B71CF88}" type="datetimeFigureOut">
              <a:rPr lang="en-US" smtClean="0"/>
              <a:pPr/>
              <a:t>4/25/2019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3126306-1596-4959-A3DE-4EF8E65DD119}" type="slidenum">
              <a:rPr lang="en-US" smtClean="0"/>
              <a:pPr/>
              <a:t>‹#›</a:t>
            </a:fld>
            <a:endParaRPr lang="en-US"/>
          </a:p>
        </p:txBody>
      </p:sp>
    </p:spTree>
    <p:extLst>
      <p:ext uri="{BB962C8B-B14F-4D97-AF65-F5344CB8AC3E}">
        <p14:creationId xmlns:p14="http://schemas.microsoft.com/office/powerpoint/2010/main" val="3034174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0AA1E4-86A0-4925-9E72-9AA51A3FFEBB}" type="datetimeFigureOut">
              <a:rPr lang="en-US" smtClean="0"/>
              <a:pPr/>
              <a:t>4/25/2019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AB5E2A7-E3CC-4A45-A4BA-AAC588D8A01B}" type="slidenum">
              <a:rPr lang="en-US" smtClean="0"/>
              <a:pPr/>
              <a:t>‹#›</a:t>
            </a:fld>
            <a:endParaRPr lang="en-US"/>
          </a:p>
        </p:txBody>
      </p:sp>
    </p:spTree>
    <p:extLst>
      <p:ext uri="{BB962C8B-B14F-4D97-AF65-F5344CB8AC3E}">
        <p14:creationId xmlns:p14="http://schemas.microsoft.com/office/powerpoint/2010/main" val="1024221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1</a:t>
            </a:fld>
            <a:endParaRPr lang="en-US"/>
          </a:p>
        </p:txBody>
      </p:sp>
    </p:spTree>
    <p:extLst>
      <p:ext uri="{BB962C8B-B14F-4D97-AF65-F5344CB8AC3E}">
        <p14:creationId xmlns:p14="http://schemas.microsoft.com/office/powerpoint/2010/main" val="225056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12</a:t>
            </a:fld>
            <a:endParaRPr lang="en-US"/>
          </a:p>
        </p:txBody>
      </p:sp>
    </p:spTree>
    <p:extLst>
      <p:ext uri="{BB962C8B-B14F-4D97-AF65-F5344CB8AC3E}">
        <p14:creationId xmlns:p14="http://schemas.microsoft.com/office/powerpoint/2010/main" val="70228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13</a:t>
            </a:fld>
            <a:endParaRPr lang="en-US"/>
          </a:p>
        </p:txBody>
      </p:sp>
    </p:spTree>
    <p:extLst>
      <p:ext uri="{BB962C8B-B14F-4D97-AF65-F5344CB8AC3E}">
        <p14:creationId xmlns:p14="http://schemas.microsoft.com/office/powerpoint/2010/main" val="1411464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14</a:t>
            </a:fld>
            <a:endParaRPr lang="en-US"/>
          </a:p>
        </p:txBody>
      </p:sp>
    </p:spTree>
    <p:extLst>
      <p:ext uri="{BB962C8B-B14F-4D97-AF65-F5344CB8AC3E}">
        <p14:creationId xmlns:p14="http://schemas.microsoft.com/office/powerpoint/2010/main" val="3219160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15</a:t>
            </a:fld>
            <a:endParaRPr lang="en-US"/>
          </a:p>
        </p:txBody>
      </p:sp>
    </p:spTree>
    <p:extLst>
      <p:ext uri="{BB962C8B-B14F-4D97-AF65-F5344CB8AC3E}">
        <p14:creationId xmlns:p14="http://schemas.microsoft.com/office/powerpoint/2010/main" val="2269825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16</a:t>
            </a:fld>
            <a:endParaRPr lang="en-US"/>
          </a:p>
        </p:txBody>
      </p:sp>
    </p:spTree>
    <p:extLst>
      <p:ext uri="{BB962C8B-B14F-4D97-AF65-F5344CB8AC3E}">
        <p14:creationId xmlns:p14="http://schemas.microsoft.com/office/powerpoint/2010/main" val="2012609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17</a:t>
            </a:fld>
            <a:endParaRPr lang="en-US"/>
          </a:p>
        </p:txBody>
      </p:sp>
    </p:spTree>
    <p:extLst>
      <p:ext uri="{BB962C8B-B14F-4D97-AF65-F5344CB8AC3E}">
        <p14:creationId xmlns:p14="http://schemas.microsoft.com/office/powerpoint/2010/main" val="472574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18</a:t>
            </a:fld>
            <a:endParaRPr lang="en-US"/>
          </a:p>
        </p:txBody>
      </p:sp>
    </p:spTree>
    <p:extLst>
      <p:ext uri="{BB962C8B-B14F-4D97-AF65-F5344CB8AC3E}">
        <p14:creationId xmlns:p14="http://schemas.microsoft.com/office/powerpoint/2010/main" val="3007499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19</a:t>
            </a:fld>
            <a:endParaRPr lang="en-US"/>
          </a:p>
        </p:txBody>
      </p:sp>
    </p:spTree>
    <p:extLst>
      <p:ext uri="{BB962C8B-B14F-4D97-AF65-F5344CB8AC3E}">
        <p14:creationId xmlns:p14="http://schemas.microsoft.com/office/powerpoint/2010/main" val="2388499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20</a:t>
            </a:fld>
            <a:endParaRPr lang="en-US"/>
          </a:p>
        </p:txBody>
      </p:sp>
    </p:spTree>
    <p:extLst>
      <p:ext uri="{BB962C8B-B14F-4D97-AF65-F5344CB8AC3E}">
        <p14:creationId xmlns:p14="http://schemas.microsoft.com/office/powerpoint/2010/main" val="1971880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2</a:t>
            </a:fld>
            <a:endParaRPr lang="en-US"/>
          </a:p>
        </p:txBody>
      </p:sp>
    </p:spTree>
    <p:extLst>
      <p:ext uri="{BB962C8B-B14F-4D97-AF65-F5344CB8AC3E}">
        <p14:creationId xmlns:p14="http://schemas.microsoft.com/office/powerpoint/2010/main" val="1643472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5</a:t>
            </a:fld>
            <a:endParaRPr lang="en-US"/>
          </a:p>
        </p:txBody>
      </p:sp>
    </p:spTree>
    <p:extLst>
      <p:ext uri="{BB962C8B-B14F-4D97-AF65-F5344CB8AC3E}">
        <p14:creationId xmlns:p14="http://schemas.microsoft.com/office/powerpoint/2010/main" val="2931940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6</a:t>
            </a:fld>
            <a:endParaRPr lang="en-US"/>
          </a:p>
        </p:txBody>
      </p:sp>
    </p:spTree>
    <p:extLst>
      <p:ext uri="{BB962C8B-B14F-4D97-AF65-F5344CB8AC3E}">
        <p14:creationId xmlns:p14="http://schemas.microsoft.com/office/powerpoint/2010/main" val="87800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7</a:t>
            </a:fld>
            <a:endParaRPr lang="en-US"/>
          </a:p>
        </p:txBody>
      </p:sp>
    </p:spTree>
    <p:extLst>
      <p:ext uri="{BB962C8B-B14F-4D97-AF65-F5344CB8AC3E}">
        <p14:creationId xmlns:p14="http://schemas.microsoft.com/office/powerpoint/2010/main" val="119405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8</a:t>
            </a:fld>
            <a:endParaRPr lang="en-US"/>
          </a:p>
        </p:txBody>
      </p:sp>
    </p:spTree>
    <p:extLst>
      <p:ext uri="{BB962C8B-B14F-4D97-AF65-F5344CB8AC3E}">
        <p14:creationId xmlns:p14="http://schemas.microsoft.com/office/powerpoint/2010/main" val="286048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Teachers: you should avoid the 5</a:t>
            </a:r>
            <a:r>
              <a:rPr lang="en-US" baseline="30000" dirty="0"/>
              <a:t>th</a:t>
            </a:r>
            <a:r>
              <a:rPr lang="en-US" baseline="0" dirty="0"/>
              <a:t> example on the site as it gets into human evolution which can be controversial and is not part of the test item specs for FCAT</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9</a:t>
            </a:fld>
            <a:endParaRPr lang="en-US"/>
          </a:p>
        </p:txBody>
      </p:sp>
    </p:spTree>
    <p:extLst>
      <p:ext uri="{BB962C8B-B14F-4D97-AF65-F5344CB8AC3E}">
        <p14:creationId xmlns:p14="http://schemas.microsoft.com/office/powerpoint/2010/main" val="2158303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10</a:t>
            </a:fld>
            <a:endParaRPr lang="en-US"/>
          </a:p>
        </p:txBody>
      </p:sp>
    </p:spTree>
    <p:extLst>
      <p:ext uri="{BB962C8B-B14F-4D97-AF65-F5344CB8AC3E}">
        <p14:creationId xmlns:p14="http://schemas.microsoft.com/office/powerpoint/2010/main" val="1075323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11</a:t>
            </a:fld>
            <a:endParaRPr lang="en-US"/>
          </a:p>
        </p:txBody>
      </p:sp>
    </p:spTree>
    <p:extLst>
      <p:ext uri="{BB962C8B-B14F-4D97-AF65-F5344CB8AC3E}">
        <p14:creationId xmlns:p14="http://schemas.microsoft.com/office/powerpoint/2010/main" val="4129403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4/25/2019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4/25/2019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4/25/2019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4/25/2019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4/25/2019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4/25/2019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4/25/2019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4/25/2019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4/25/2019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4/25/2019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4/25/2019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274638"/>
            <a:ext cx="8839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414" name="Picture 6" descr="http://science.phillipmartin.info/science_human_eye.gif"/>
          <p:cNvPicPr>
            <a:picLocks noChangeAspect="1" noChangeArrowheads="1"/>
          </p:cNvPicPr>
          <p:nvPr/>
        </p:nvPicPr>
        <p:blipFill>
          <a:blip r:embed="rId13" cstate="print"/>
          <a:srcRect/>
          <a:stretch>
            <a:fillRect/>
          </a:stretch>
        </p:blipFill>
        <p:spPr bwMode="auto">
          <a:xfrm>
            <a:off x="3581400" y="5029200"/>
            <a:ext cx="1460090" cy="1828800"/>
          </a:xfrm>
          <a:prstGeom prst="rect">
            <a:avLst/>
          </a:prstGeom>
          <a:noFill/>
        </p:spPr>
      </p:pic>
      <p:sp>
        <p:nvSpPr>
          <p:cNvPr id="5" name="TextBox 4"/>
          <p:cNvSpPr txBox="1"/>
          <p:nvPr userDrawn="1"/>
        </p:nvSpPr>
        <p:spPr>
          <a:xfrm>
            <a:off x="6629400" y="6581001"/>
            <a:ext cx="2514600" cy="276999"/>
          </a:xfrm>
          <a:prstGeom prst="rect">
            <a:avLst/>
          </a:prstGeom>
          <a:noFill/>
        </p:spPr>
        <p:txBody>
          <a:bodyPr wrap="square" rtlCol="0">
            <a:spAutoFit/>
          </a:bodyPr>
          <a:lstStyle/>
          <a:p>
            <a:r>
              <a:rPr lang="en-US" sz="1200" dirty="0"/>
              <a:t>Created by:</a:t>
            </a:r>
            <a:r>
              <a:rPr lang="en-US" sz="1200" baseline="0" dirty="0"/>
              <a:t> R. </a:t>
            </a:r>
            <a:r>
              <a:rPr lang="en-US" sz="1200" baseline="0" dirty="0" err="1"/>
              <a:t>Hallett-Njuguna</a:t>
            </a:r>
            <a:r>
              <a:rPr lang="en-US" sz="1200" baseline="0" dirty="0"/>
              <a:t>, SCPS</a:t>
            </a:r>
            <a:endParaRPr 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FFFF00"/>
          </a:solidFill>
          <a:latin typeface="Kristen ITC"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Bradley Hand ITC"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Bradley Hand ITC"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Bradley Hand ITC"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Bradley Hand ITC"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Bradley Hand ITC"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het.colorado.edu/en/simulation/natural-selec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bs.org/wgbh/nova/evolution/fossil-evidenc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Life Science</a:t>
            </a:r>
          </a:p>
        </p:txBody>
      </p:sp>
      <p:sp>
        <p:nvSpPr>
          <p:cNvPr id="3" name="Subtitle 2"/>
          <p:cNvSpPr>
            <a:spLocks noGrp="1"/>
          </p:cNvSpPr>
          <p:nvPr>
            <p:ph type="subTitle" idx="1"/>
          </p:nvPr>
        </p:nvSpPr>
        <p:spPr/>
        <p:txBody>
          <a:bodyPr/>
          <a:lstStyle/>
          <a:p>
            <a:r>
              <a:rPr lang="en-US" dirty="0"/>
              <a:t>Organization of Organisms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Selection</a:t>
            </a:r>
          </a:p>
        </p:txBody>
      </p:sp>
      <p:sp>
        <p:nvSpPr>
          <p:cNvPr id="3" name="Content Placeholder 2"/>
          <p:cNvSpPr>
            <a:spLocks noGrp="1"/>
          </p:cNvSpPr>
          <p:nvPr>
            <p:ph idx="1"/>
          </p:nvPr>
        </p:nvSpPr>
        <p:spPr>
          <a:xfrm>
            <a:off x="457200" y="1295400"/>
            <a:ext cx="8229600" cy="5562600"/>
          </a:xfrm>
          <a:solidFill>
            <a:srgbClr val="006600"/>
          </a:solidFill>
        </p:spPr>
        <p:txBody>
          <a:bodyPr>
            <a:normAutofit/>
          </a:bodyPr>
          <a:lstStyle/>
          <a:p>
            <a:r>
              <a:rPr lang="en-US" dirty="0" err="1">
                <a:hlinkClick r:id="rId3"/>
              </a:rPr>
              <a:t>PhET</a:t>
            </a:r>
            <a:r>
              <a:rPr lang="en-US" dirty="0">
                <a:hlinkClick r:id="rId3"/>
              </a:rPr>
              <a:t>: Natural Selection</a:t>
            </a:r>
            <a:endParaRPr lang="en-US" dirty="0"/>
          </a:p>
          <a:p>
            <a:r>
              <a:rPr lang="en-US" dirty="0">
                <a:latin typeface="Calibri" pitchFamily="34" charset="0"/>
                <a:cs typeface="Calibri" pitchFamily="34" charset="0"/>
              </a:rPr>
              <a:t>Natural selection – the species that is best suited to its environment will survive and reproduce (survival of the fittest)</a:t>
            </a:r>
          </a:p>
          <a:p>
            <a:r>
              <a:rPr lang="en-US" dirty="0">
                <a:latin typeface="Calibri" pitchFamily="34" charset="0"/>
                <a:cs typeface="Calibri" pitchFamily="34" charset="0"/>
              </a:rPr>
              <a:t>Lots of genetic variation within a population increases the chances of a species survival</a:t>
            </a:r>
          </a:p>
          <a:p>
            <a:r>
              <a:rPr lang="en-US" dirty="0">
                <a:latin typeface="Calibri" pitchFamily="34" charset="0"/>
                <a:cs typeface="Calibri" pitchFamily="34" charset="0"/>
              </a:rPr>
              <a:t>Sudden changes to the environment decrease the chances of a species survival</a:t>
            </a:r>
          </a:p>
          <a:p>
            <a:r>
              <a:rPr lang="en-US" dirty="0">
                <a:latin typeface="Calibri" pitchFamily="34" charset="0"/>
                <a:cs typeface="Calibri" pitchFamily="34" charset="0"/>
              </a:rPr>
              <a:t>Species that cannot adapt to survive in the environment will become extinct </a:t>
            </a: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a:solidFill>
                  <a:schemeClr val="tx2">
                    <a:lumMod val="75000"/>
                  </a:schemeClr>
                </a:solidFill>
              </a:rPr>
              <a:t>SC.7.L.15.2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Overview of Ecology</a:t>
            </a:r>
          </a:p>
        </p:txBody>
      </p:sp>
      <p:sp>
        <p:nvSpPr>
          <p:cNvPr id="3" name="Content Placeholder 2"/>
          <p:cNvSpPr>
            <a:spLocks noGrp="1"/>
          </p:cNvSpPr>
          <p:nvPr>
            <p:ph idx="1"/>
          </p:nvPr>
        </p:nvSpPr>
        <p:spPr/>
        <p:txBody>
          <a:bodyPr>
            <a:normAutofit fontScale="62500" lnSpcReduction="20000"/>
          </a:bodyPr>
          <a:lstStyle/>
          <a:p>
            <a:pPr lvl="0"/>
            <a:r>
              <a:rPr lang="en-US" i="1" dirty="0">
                <a:latin typeface="Calibri" panose="020F0502020204030204" pitchFamily="34" charset="0"/>
                <a:cs typeface="Calibri" panose="020F0502020204030204" pitchFamily="34" charset="0"/>
              </a:rPr>
              <a:t>Biome</a:t>
            </a:r>
            <a:r>
              <a:rPr lang="en-US" dirty="0">
                <a:latin typeface="Calibri" panose="020F0502020204030204" pitchFamily="34" charset="0"/>
                <a:cs typeface="Calibri" panose="020F0502020204030204" pitchFamily="34" charset="0"/>
              </a:rPr>
              <a:t> - A biome is a large geographical region with plants and animals that are able to live in that location with its particular climate because they have adapted in different ways to the amounts of water, heat, and soil in that area. (tundra, grasslands, deserts, rainforests, deciduous forests, and marine environments)</a:t>
            </a:r>
          </a:p>
          <a:p>
            <a:pPr marL="0" indent="0">
              <a:buNone/>
            </a:pPr>
            <a:endParaRPr lang="en-US" dirty="0">
              <a:latin typeface="Calibri" panose="020F0502020204030204" pitchFamily="34" charset="0"/>
              <a:cs typeface="Calibri" panose="020F0502020204030204" pitchFamily="34" charset="0"/>
            </a:endParaRPr>
          </a:p>
          <a:p>
            <a:pPr lvl="0"/>
            <a:r>
              <a:rPr lang="en-US" i="1" dirty="0">
                <a:latin typeface="Calibri" panose="020F0502020204030204" pitchFamily="34" charset="0"/>
                <a:cs typeface="Calibri" panose="020F0502020204030204" pitchFamily="34" charset="0"/>
              </a:rPr>
              <a:t>Ecosystem </a:t>
            </a:r>
            <a:r>
              <a:rPr lang="en-US" dirty="0">
                <a:latin typeface="Calibri" panose="020F0502020204030204" pitchFamily="34" charset="0"/>
                <a:cs typeface="Calibri" panose="020F0502020204030204" pitchFamily="34" charset="0"/>
              </a:rPr>
              <a:t>-  How the living things (biotic) interact with each other and interact with the nonliving things (abiotic) in a particular area is called an ecosystem.</a:t>
            </a:r>
          </a:p>
          <a:p>
            <a:r>
              <a:rPr lang="en-US" dirty="0">
                <a:latin typeface="Calibri" panose="020F0502020204030204" pitchFamily="34" charset="0"/>
                <a:cs typeface="Calibri" panose="020F0502020204030204" pitchFamily="34" charset="0"/>
              </a:rPr>
              <a:t> </a:t>
            </a:r>
          </a:p>
          <a:p>
            <a:pPr lvl="0"/>
            <a:r>
              <a:rPr lang="en-US" i="1" dirty="0">
                <a:latin typeface="Calibri" panose="020F0502020204030204" pitchFamily="34" charset="0"/>
                <a:cs typeface="Calibri" panose="020F0502020204030204" pitchFamily="34" charset="0"/>
              </a:rPr>
              <a:t>Community </a:t>
            </a:r>
            <a:r>
              <a:rPr lang="en-US" dirty="0">
                <a:latin typeface="Calibri" panose="020F0502020204030204" pitchFamily="34" charset="0"/>
                <a:cs typeface="Calibri" panose="020F0502020204030204" pitchFamily="34" charset="0"/>
              </a:rPr>
              <a:t>- The living things in an ecosystem are called a community. The community consists of all the plants and animals that live and interact with each other in that ecosystem. </a:t>
            </a:r>
          </a:p>
          <a:p>
            <a:r>
              <a:rPr lang="en-US" i="1"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pPr lvl="0"/>
            <a:r>
              <a:rPr lang="en-US" i="1" dirty="0">
                <a:latin typeface="Calibri" panose="020F0502020204030204" pitchFamily="34" charset="0"/>
                <a:cs typeface="Calibri" panose="020F0502020204030204" pitchFamily="34" charset="0"/>
              </a:rPr>
              <a:t>Population</a:t>
            </a:r>
            <a:r>
              <a:rPr lang="en-US" dirty="0">
                <a:latin typeface="Calibri" panose="020F0502020204030204" pitchFamily="34" charset="0"/>
                <a:cs typeface="Calibri" panose="020F0502020204030204" pitchFamily="34" charset="0"/>
              </a:rPr>
              <a:t> - A population is a group of the same kind of living thing in a community. </a:t>
            </a:r>
          </a:p>
          <a:p>
            <a:endParaRPr lang="en-US" dirty="0"/>
          </a:p>
        </p:txBody>
      </p:sp>
    </p:spTree>
    <p:extLst>
      <p:ext uri="{BB962C8B-B14F-4D97-AF65-F5344CB8AC3E}">
        <p14:creationId xmlns:p14="http://schemas.microsoft.com/office/powerpoint/2010/main" val="3301573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Biomes of the world</a:t>
            </a:r>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329531"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738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rmAutofit fontScale="90000"/>
          </a:bodyPr>
          <a:lstStyle/>
          <a:p>
            <a:r>
              <a:rPr lang="en-US" dirty="0">
                <a:latin typeface="Arial Rounded MT Bold" panose="020F0704030504030204" pitchFamily="34" charset="0"/>
              </a:rPr>
              <a:t>Energy flow through the ecosystem</a:t>
            </a:r>
          </a:p>
        </p:txBody>
      </p:sp>
      <p:sp>
        <p:nvSpPr>
          <p:cNvPr id="3" name="Content Placeholder 2"/>
          <p:cNvSpPr>
            <a:spLocks noGrp="1"/>
          </p:cNvSpPr>
          <p:nvPr>
            <p:ph idx="1"/>
          </p:nvPr>
        </p:nvSpPr>
        <p:spPr>
          <a:xfrm>
            <a:off x="152400" y="1417638"/>
            <a:ext cx="8839200" cy="5440362"/>
          </a:xfrm>
          <a:solidFill>
            <a:srgbClr val="006600"/>
          </a:solidFill>
        </p:spPr>
        <p:txBody>
          <a:bodyPr>
            <a:normAutofit/>
          </a:bodyPr>
          <a:lstStyle/>
          <a:p>
            <a:r>
              <a:rPr lang="en-US" dirty="0">
                <a:latin typeface="Calibri" pitchFamily="34" charset="0"/>
                <a:cs typeface="Calibri" pitchFamily="34" charset="0"/>
              </a:rPr>
              <a:t>The sun supplies the energy to the producers</a:t>
            </a:r>
          </a:p>
          <a:p>
            <a:r>
              <a:rPr lang="en-US" dirty="0">
                <a:latin typeface="Calibri" pitchFamily="34" charset="0"/>
                <a:cs typeface="Calibri" pitchFamily="34" charset="0"/>
              </a:rPr>
              <a:t>Producers – organisms that make their own food</a:t>
            </a:r>
          </a:p>
          <a:p>
            <a:r>
              <a:rPr lang="en-US" dirty="0">
                <a:latin typeface="Calibri" pitchFamily="34" charset="0"/>
                <a:cs typeface="Calibri" pitchFamily="34" charset="0"/>
              </a:rPr>
              <a:t>Primary Consumer – eats the producer</a:t>
            </a:r>
          </a:p>
          <a:p>
            <a:r>
              <a:rPr lang="en-US" dirty="0">
                <a:latin typeface="Calibri" pitchFamily="34" charset="0"/>
                <a:cs typeface="Calibri" pitchFamily="34" charset="0"/>
              </a:rPr>
              <a:t>Secondary Consumer – eats the primary consumer</a:t>
            </a:r>
          </a:p>
          <a:p>
            <a:r>
              <a:rPr lang="en-US" dirty="0">
                <a:latin typeface="Calibri" pitchFamily="34" charset="0"/>
                <a:cs typeface="Calibri" pitchFamily="34" charset="0"/>
              </a:rPr>
              <a:t>Decomposers get energy by breaking down dead organisms</a:t>
            </a:r>
          </a:p>
          <a:p>
            <a:r>
              <a:rPr lang="en-US" dirty="0">
                <a:latin typeface="+mn-lt"/>
              </a:rPr>
              <a:t>In a food web, the arrows show the direction of the flow of energy</a:t>
            </a:r>
            <a:endParaRPr lang="en-US" dirty="0">
              <a:latin typeface="+mn-lt"/>
              <a:cs typeface="Calibri" pitchFamily="34" charset="0"/>
            </a:endParaRPr>
          </a:p>
          <a:p>
            <a:pPr marL="0" indent="0">
              <a:buNone/>
            </a:pPr>
            <a:endParaRPr lang="en-US" dirty="0">
              <a:latin typeface="Calibri" pitchFamily="34" charset="0"/>
              <a:cs typeface="Calibri" pitchFamily="34" charset="0"/>
            </a:endParaRPr>
          </a:p>
        </p:txBody>
      </p:sp>
    </p:spTree>
    <p:extLst>
      <p:ext uri="{BB962C8B-B14F-4D97-AF65-F5344CB8AC3E}">
        <p14:creationId xmlns:p14="http://schemas.microsoft.com/office/powerpoint/2010/main" val="1822626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Rounded MT Bold" panose="020F0704030504030204" pitchFamily="34" charset="0"/>
              </a:rPr>
              <a:t>Food Web – arrow shows path of energy from lower to higher level</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245539" y="1600200"/>
            <a:ext cx="4652921" cy="5257800"/>
          </a:xfrm>
          <a:prstGeom prst="rect">
            <a:avLst/>
          </a:prstGeom>
        </p:spPr>
      </p:pic>
    </p:spTree>
    <p:extLst>
      <p:ext uri="{BB962C8B-B14F-4D97-AF65-F5344CB8AC3E}">
        <p14:creationId xmlns:p14="http://schemas.microsoft.com/office/powerpoint/2010/main" val="2685491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pPr marL="0" indent="0">
              <a:buNone/>
            </a:pPr>
            <a:r>
              <a:rPr lang="en-US" dirty="0">
                <a:latin typeface="Calibri" panose="020F0502020204030204" pitchFamily="34" charset="0"/>
              </a:rPr>
              <a:t>Predation</a:t>
            </a:r>
            <a:endParaRPr lang="en-US" sz="2800" dirty="0">
              <a:latin typeface="Calibri" panose="020F0502020204030204" pitchFamily="34" charset="0"/>
            </a:endParaRPr>
          </a:p>
          <a:p>
            <a:pPr lvl="0"/>
            <a:r>
              <a:rPr lang="en-US" dirty="0">
                <a:latin typeface="Calibri" panose="020F0502020204030204" pitchFamily="34" charset="0"/>
              </a:rPr>
              <a:t>The predator is the organism that eats the prey</a:t>
            </a:r>
            <a:endParaRPr lang="en-US" sz="2800" dirty="0">
              <a:latin typeface="Calibri" panose="020F0502020204030204" pitchFamily="34" charset="0"/>
            </a:endParaRPr>
          </a:p>
          <a:p>
            <a:pPr marL="0" indent="0">
              <a:buNone/>
            </a:pPr>
            <a:r>
              <a:rPr lang="en-US" dirty="0">
                <a:latin typeface="Calibri" panose="020F0502020204030204" pitchFamily="34" charset="0"/>
              </a:rPr>
              <a:t> </a:t>
            </a:r>
            <a:endParaRPr lang="en-US" sz="2800" dirty="0">
              <a:latin typeface="Calibri" panose="020F0502020204030204" pitchFamily="34" charset="0"/>
            </a:endParaRPr>
          </a:p>
          <a:p>
            <a:endParaRPr lang="en-US" dirty="0"/>
          </a:p>
        </p:txBody>
      </p:sp>
      <p:sp>
        <p:nvSpPr>
          <p:cNvPr id="4" name="Title 1"/>
          <p:cNvSpPr>
            <a:spLocks noGrp="1"/>
          </p:cNvSpPr>
          <p:nvPr>
            <p:ph type="title"/>
          </p:nvPr>
        </p:nvSpPr>
        <p:spPr>
          <a:xfrm>
            <a:off x="152400" y="274638"/>
            <a:ext cx="8839200" cy="1143000"/>
          </a:xfrm>
        </p:spPr>
        <p:txBody>
          <a:bodyPr/>
          <a:lstStyle/>
          <a:p>
            <a:r>
              <a:rPr lang="en-US" dirty="0">
                <a:latin typeface="Arial Rounded MT Bold" panose="020F0704030504030204" pitchFamily="34" charset="0"/>
              </a:rPr>
              <a:t>Relationships among organisms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558654"/>
            <a:ext cx="4239903" cy="2384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58654"/>
            <a:ext cx="3546711" cy="236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697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81000"/>
            <a:ext cx="8229600" cy="4525963"/>
          </a:xfrm>
        </p:spPr>
        <p:txBody>
          <a:bodyPr>
            <a:normAutofit/>
          </a:bodyPr>
          <a:lstStyle/>
          <a:p>
            <a:pPr marL="0" lvl="0" indent="0">
              <a:buNone/>
            </a:pPr>
            <a:r>
              <a:rPr lang="en-US" sz="3000" dirty="0">
                <a:solidFill>
                  <a:prstClr val="white"/>
                </a:solidFill>
                <a:latin typeface="Calibri" panose="020F0502020204030204" pitchFamily="34" charset="0"/>
              </a:rPr>
              <a:t>Symbiosis</a:t>
            </a:r>
            <a:endParaRPr lang="en-US" sz="2600" dirty="0">
              <a:solidFill>
                <a:prstClr val="white"/>
              </a:solidFill>
              <a:latin typeface="Calibri" panose="020F0502020204030204" pitchFamily="34" charset="0"/>
            </a:endParaRPr>
          </a:p>
          <a:p>
            <a:pPr lvl="0"/>
            <a:r>
              <a:rPr lang="en-US" sz="3000" dirty="0">
                <a:solidFill>
                  <a:prstClr val="white"/>
                </a:solidFill>
                <a:latin typeface="Calibri" panose="020F0502020204030204" pitchFamily="34" charset="0"/>
              </a:rPr>
              <a:t>Organisms form associations in which at least one organism benefits</a:t>
            </a:r>
            <a:endParaRPr lang="en-US" sz="2600" dirty="0">
              <a:solidFill>
                <a:prstClr val="white"/>
              </a:solidFill>
              <a:latin typeface="Calibri" panose="020F0502020204030204" pitchFamily="34" charset="0"/>
            </a:endParaRPr>
          </a:p>
          <a:p>
            <a:pPr lvl="1"/>
            <a:r>
              <a:rPr lang="en-US" sz="2600" dirty="0">
                <a:solidFill>
                  <a:prstClr val="white"/>
                </a:solidFill>
                <a:latin typeface="Calibri" panose="020F0502020204030204" pitchFamily="34" charset="0"/>
              </a:rPr>
              <a:t>Mutualism – both organisms benefit (bees and flowers)</a:t>
            </a:r>
            <a:endParaRPr lang="en-US" sz="2200" dirty="0">
              <a:solidFill>
                <a:prstClr val="white"/>
              </a:solidFill>
              <a:latin typeface="Calibri" panose="020F0502020204030204" pitchFamily="34" charset="0"/>
            </a:endParaRP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4709964" cy="3216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9964" y="3102591"/>
            <a:ext cx="4288809" cy="341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883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lvl="1" indent="-342900">
              <a:buFont typeface="Arial" pitchFamily="34" charset="0"/>
              <a:buChar char="•"/>
            </a:pPr>
            <a:r>
              <a:rPr lang="en-US" sz="2600" dirty="0">
                <a:solidFill>
                  <a:prstClr val="white"/>
                </a:solidFill>
                <a:latin typeface="Calibri" panose="020F0502020204030204" pitchFamily="34" charset="0"/>
              </a:rPr>
              <a:t>Commensalism – one organism benefits, the other is unaffected (barnacles and sea scallops)</a:t>
            </a:r>
            <a:endParaRPr lang="en-US" sz="2200" dirty="0">
              <a:solidFill>
                <a:prstClr val="white"/>
              </a:solidFill>
              <a:latin typeface="Calibri" panose="020F0502020204030204" pitchFamily="34" charset="0"/>
            </a:endParaRPr>
          </a:p>
          <a:p>
            <a:endParaRPr lang="en-US" dirty="0">
              <a:latin typeface="+mn-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76349"/>
            <a:ext cx="50292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95600"/>
            <a:ext cx="4572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22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000" dirty="0">
                <a:solidFill>
                  <a:prstClr val="white"/>
                </a:solidFill>
                <a:latin typeface="Calibri" panose="020F0502020204030204" pitchFamily="34" charset="0"/>
              </a:rPr>
              <a:t>Parasitism – one organism benefits, while the other organism is harmed (dog and tick)</a:t>
            </a:r>
            <a:endParaRPr lang="en-US" sz="2600" dirty="0">
              <a:solidFill>
                <a:prstClr val="white"/>
              </a:solidFill>
              <a:latin typeface="Calibri" panose="020F0502020204030204" pitchFamily="34" charset="0"/>
            </a:endParaRPr>
          </a:p>
          <a:p>
            <a:pPr lvl="2"/>
            <a:r>
              <a:rPr lang="en-US" sz="2200" dirty="0">
                <a:solidFill>
                  <a:prstClr val="white"/>
                </a:solidFill>
                <a:latin typeface="Calibri" panose="020F0502020204030204" pitchFamily="34" charset="0"/>
              </a:rPr>
              <a:t>The organism that benefits is called the parasite</a:t>
            </a:r>
            <a:endParaRPr lang="en-US" sz="1900" dirty="0">
              <a:solidFill>
                <a:prstClr val="white"/>
              </a:solidFill>
              <a:latin typeface="Calibri" panose="020F0502020204030204" pitchFamily="34" charset="0"/>
            </a:endParaRPr>
          </a:p>
          <a:p>
            <a:pPr lvl="2"/>
            <a:r>
              <a:rPr lang="en-US" sz="2200" dirty="0">
                <a:solidFill>
                  <a:prstClr val="white"/>
                </a:solidFill>
                <a:latin typeface="Calibri" panose="020F0502020204030204" pitchFamily="34" charset="0"/>
              </a:rPr>
              <a:t>The organism that is harmed is called the host</a:t>
            </a:r>
            <a:endParaRPr lang="en-US" sz="1900" dirty="0">
              <a:solidFill>
                <a:prstClr val="white"/>
              </a:solidFill>
              <a:latin typeface="Calibri" panose="020F0502020204030204" pitchFamily="34" charset="0"/>
            </a:endParaRP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7" y="3810000"/>
            <a:ext cx="4825813"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187" y="3743325"/>
            <a:ext cx="440704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362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Factors that limit populations</a:t>
            </a:r>
          </a:p>
        </p:txBody>
      </p:sp>
      <p:sp>
        <p:nvSpPr>
          <p:cNvPr id="3" name="Content Placeholder 2"/>
          <p:cNvSpPr>
            <a:spLocks noGrp="1"/>
          </p:cNvSpPr>
          <p:nvPr>
            <p:ph idx="1"/>
          </p:nvPr>
        </p:nvSpPr>
        <p:spPr>
          <a:xfrm>
            <a:off x="304800" y="1295400"/>
            <a:ext cx="8229600" cy="5257800"/>
          </a:xfrm>
          <a:solidFill>
            <a:srgbClr val="006600"/>
          </a:solidFill>
        </p:spPr>
        <p:txBody>
          <a:bodyPr>
            <a:normAutofit fontScale="92500" lnSpcReduction="20000"/>
          </a:bodyPr>
          <a:lstStyle/>
          <a:p>
            <a:r>
              <a:rPr lang="en-US" dirty="0">
                <a:latin typeface="+mn-lt"/>
              </a:rPr>
              <a:t>In a biological community, organisms compete for resources.  Competition occurs when organisms fight for the same limited resource</a:t>
            </a:r>
          </a:p>
          <a:p>
            <a:endParaRPr lang="en-US" dirty="0">
              <a:latin typeface="+mn-lt"/>
              <a:cs typeface="Calibri" pitchFamily="34" charset="0"/>
            </a:endParaRPr>
          </a:p>
          <a:p>
            <a:r>
              <a:rPr lang="en-US" dirty="0">
                <a:latin typeface="Calibri" pitchFamily="34" charset="0"/>
                <a:cs typeface="Calibri" pitchFamily="34" charset="0"/>
              </a:rPr>
              <a:t>In the natural world, limiting factors decrease plant and animal populations</a:t>
            </a:r>
          </a:p>
          <a:p>
            <a:pPr lvl="1"/>
            <a:r>
              <a:rPr lang="en-US" dirty="0">
                <a:latin typeface="Calibri" pitchFamily="34" charset="0"/>
                <a:cs typeface="Calibri" pitchFamily="34" charset="0"/>
              </a:rPr>
              <a:t>availability of food</a:t>
            </a:r>
          </a:p>
          <a:p>
            <a:pPr lvl="1"/>
            <a:r>
              <a:rPr lang="en-US" dirty="0">
                <a:latin typeface="Calibri" pitchFamily="34" charset="0"/>
                <a:cs typeface="Calibri" pitchFamily="34" charset="0"/>
              </a:rPr>
              <a:t>Availability of Water</a:t>
            </a:r>
          </a:p>
          <a:p>
            <a:pPr lvl="1"/>
            <a:r>
              <a:rPr lang="en-US" dirty="0">
                <a:latin typeface="Calibri" pitchFamily="34" charset="0"/>
                <a:cs typeface="Calibri" pitchFamily="34" charset="0"/>
              </a:rPr>
              <a:t> shelter </a:t>
            </a:r>
          </a:p>
          <a:p>
            <a:pPr lvl="1"/>
            <a:r>
              <a:rPr lang="en-US" dirty="0">
                <a:latin typeface="Calibri" pitchFamily="34" charset="0"/>
                <a:cs typeface="Calibri" pitchFamily="34" charset="0"/>
              </a:rPr>
              <a:t>Space</a:t>
            </a:r>
          </a:p>
          <a:p>
            <a:pPr lvl="1"/>
            <a:r>
              <a:rPr lang="en-US" dirty="0">
                <a:latin typeface="Calibri" pitchFamily="34" charset="0"/>
                <a:cs typeface="Calibri" pitchFamily="34" charset="0"/>
              </a:rPr>
              <a:t>Mates</a:t>
            </a:r>
          </a:p>
          <a:p>
            <a:pPr lvl="1"/>
            <a:r>
              <a:rPr lang="en-US" dirty="0">
                <a:latin typeface="Calibri" pitchFamily="34" charset="0"/>
                <a:cs typeface="Calibri" pitchFamily="34" charset="0"/>
              </a:rPr>
              <a:t>Predators</a:t>
            </a:r>
          </a:p>
          <a:p>
            <a:pPr lvl="1"/>
            <a:r>
              <a:rPr lang="en-US" dirty="0">
                <a:latin typeface="Calibri" pitchFamily="34" charset="0"/>
                <a:cs typeface="Calibri" pitchFamily="34" charset="0"/>
              </a:rPr>
              <a:t>Disease</a:t>
            </a:r>
          </a:p>
          <a:p>
            <a:pPr marL="457200" lvl="1" indent="0">
              <a:buNone/>
            </a:pPr>
            <a:endParaRPr lang="en-US" dirty="0">
              <a:latin typeface="Calibri" pitchFamily="34" charset="0"/>
              <a:cs typeface="Calibri" pitchFamily="34" charset="0"/>
            </a:endParaRPr>
          </a:p>
          <a:p>
            <a:pPr lvl="1"/>
            <a:endParaRPr lang="en-US" dirty="0"/>
          </a:p>
        </p:txBody>
      </p:sp>
    </p:spTree>
    <p:extLst>
      <p:ext uri="{BB962C8B-B14F-4D97-AF65-F5344CB8AC3E}">
        <p14:creationId xmlns:p14="http://schemas.microsoft.com/office/powerpoint/2010/main" val="2240111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Bell work 26-2 (new sheet)</a:t>
            </a: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Create a Punnett Square to determine the probabilities for the offspring</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 Heterozygous father who can roll his tongue and a homozygous recessive mother who cannot roll her tongue.  What probability will there be that their offspring will not be able to roll their tongues.  </a:t>
            </a:r>
          </a:p>
        </p:txBody>
      </p:sp>
    </p:spTree>
    <p:extLst>
      <p:ext uri="{BB962C8B-B14F-4D97-AF65-F5344CB8AC3E}">
        <p14:creationId xmlns:p14="http://schemas.microsoft.com/office/powerpoint/2010/main" val="520036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88681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2E59-5EDA-4609-8469-31BF198747B1}"/>
              </a:ext>
            </a:extLst>
          </p:cNvPr>
          <p:cNvSpPr>
            <a:spLocks noGrp="1"/>
          </p:cNvSpPr>
          <p:nvPr>
            <p:ph type="title"/>
          </p:nvPr>
        </p:nvSpPr>
        <p:spPr/>
        <p:txBody>
          <a:bodyPr/>
          <a:lstStyle/>
          <a:p>
            <a:r>
              <a:rPr lang="en-US" dirty="0"/>
              <a:t>Bell work 33-4</a:t>
            </a:r>
          </a:p>
        </p:txBody>
      </p:sp>
      <p:sp>
        <p:nvSpPr>
          <p:cNvPr id="3" name="Content Placeholder 2">
            <a:extLst>
              <a:ext uri="{FF2B5EF4-FFF2-40B4-BE49-F238E27FC236}">
                <a16:creationId xmlns:a16="http://schemas.microsoft.com/office/drawing/2014/main" id="{E7FB3568-38AB-4D80-9697-AABED2090AB1}"/>
              </a:ext>
            </a:extLst>
          </p:cNvPr>
          <p:cNvSpPr>
            <a:spLocks noGrp="1"/>
          </p:cNvSpPr>
          <p:nvPr>
            <p:ph idx="1"/>
          </p:nvPr>
        </p:nvSpPr>
        <p:spPr/>
        <p:txBody>
          <a:bodyPr/>
          <a:lstStyle/>
          <a:p>
            <a:r>
              <a:rPr lang="en-US" sz="3600" dirty="0">
                <a:latin typeface="Calibri" panose="020F0502020204030204" pitchFamily="34" charset="0"/>
                <a:cs typeface="Calibri" panose="020F0502020204030204" pitchFamily="34" charset="0"/>
              </a:rPr>
              <a:t>What is the name of the process in which plant cells use oxygen to get energy from food? </a:t>
            </a:r>
          </a:p>
          <a:p>
            <a:r>
              <a:rPr lang="en-US" dirty="0">
                <a:latin typeface="Calibri" panose="020F0502020204030204" pitchFamily="34" charset="0"/>
                <a:cs typeface="Calibri" panose="020F0502020204030204" pitchFamily="34" charset="0"/>
              </a:rPr>
              <a:t>Take out your Unit 7 packets and </a:t>
            </a:r>
            <a:r>
              <a:rPr lang="en-US">
                <a:latin typeface="Calibri" panose="020F0502020204030204" pitchFamily="34" charset="0"/>
                <a:cs typeface="Calibri" panose="020F0502020204030204" pitchFamily="34" charset="0"/>
              </a:rPr>
              <a:t>a grading pen</a:t>
            </a: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885088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E1D1E-B3C8-4B52-8DA9-006226F6CA1E}"/>
              </a:ext>
            </a:extLst>
          </p:cNvPr>
          <p:cNvSpPr>
            <a:spLocks noGrp="1"/>
          </p:cNvSpPr>
          <p:nvPr>
            <p:ph type="title"/>
          </p:nvPr>
        </p:nvSpPr>
        <p:spPr/>
        <p:txBody>
          <a:bodyPr/>
          <a:lstStyle/>
          <a:p>
            <a:r>
              <a:rPr lang="en-US" dirty="0"/>
              <a:t>Today’s Learning Goals</a:t>
            </a:r>
          </a:p>
        </p:txBody>
      </p:sp>
      <p:sp>
        <p:nvSpPr>
          <p:cNvPr id="3" name="Content Placeholder 2">
            <a:extLst>
              <a:ext uri="{FF2B5EF4-FFF2-40B4-BE49-F238E27FC236}">
                <a16:creationId xmlns:a16="http://schemas.microsoft.com/office/drawing/2014/main" id="{9489E9C1-E8AB-4E3E-B9EB-FE04AF65F8BE}"/>
              </a:ext>
            </a:extLst>
          </p:cNvPr>
          <p:cNvSpPr>
            <a:spLocks noGrp="1"/>
          </p:cNvSpPr>
          <p:nvPr>
            <p:ph idx="1"/>
          </p:nvPr>
        </p:nvSpPr>
        <p:spPr/>
        <p:txBody>
          <a:bodyPr>
            <a:normAutofit/>
          </a:bodyPr>
          <a:lstStyle/>
          <a:p>
            <a:r>
              <a:rPr lang="en-US" sz="4800" dirty="0">
                <a:latin typeface="Calibri" panose="020F0502020204030204" pitchFamily="34" charset="0"/>
                <a:cs typeface="Calibri" panose="020F0502020204030204" pitchFamily="34" charset="0"/>
              </a:rPr>
              <a:t>Review 7</a:t>
            </a:r>
            <a:r>
              <a:rPr lang="en-US" sz="4800" baseline="30000" dirty="0">
                <a:latin typeface="Calibri" panose="020F0502020204030204" pitchFamily="34" charset="0"/>
                <a:cs typeface="Calibri" panose="020F0502020204030204" pitchFamily="34" charset="0"/>
              </a:rPr>
              <a:t>th</a:t>
            </a:r>
            <a:r>
              <a:rPr lang="en-US" sz="4800" dirty="0">
                <a:latin typeface="Calibri" panose="020F0502020204030204" pitchFamily="34" charset="0"/>
                <a:cs typeface="Calibri" panose="020F0502020204030204" pitchFamily="34" charset="0"/>
              </a:rPr>
              <a:t> grade Life Science, part 2</a:t>
            </a:r>
          </a:p>
          <a:p>
            <a:r>
              <a:rPr lang="en-US" sz="4800" dirty="0">
                <a:latin typeface="Calibri" panose="020F0502020204030204" pitchFamily="34" charset="0"/>
                <a:cs typeface="Calibri" panose="020F0502020204030204" pitchFamily="34" charset="0"/>
              </a:rPr>
              <a:t>Quiz moved to Friday</a:t>
            </a:r>
          </a:p>
        </p:txBody>
      </p:sp>
    </p:spTree>
    <p:extLst>
      <p:ext uri="{BB962C8B-B14F-4D97-AF65-F5344CB8AC3E}">
        <p14:creationId xmlns:p14="http://schemas.microsoft.com/office/powerpoint/2010/main" val="238123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639762"/>
          </a:xfrm>
        </p:spPr>
        <p:txBody>
          <a:bodyPr>
            <a:normAutofit fontScale="90000"/>
          </a:bodyPr>
          <a:lstStyle/>
          <a:p>
            <a:r>
              <a:rPr lang="en-US" dirty="0">
                <a:latin typeface="Arial Rounded MT Bold" panose="020F0704030504030204" pitchFamily="34" charset="0"/>
              </a:rPr>
              <a:t>Theory of Evolution</a:t>
            </a:r>
          </a:p>
        </p:txBody>
      </p:sp>
      <p:sp>
        <p:nvSpPr>
          <p:cNvPr id="3" name="Content Placeholder 2"/>
          <p:cNvSpPr>
            <a:spLocks noGrp="1"/>
          </p:cNvSpPr>
          <p:nvPr>
            <p:ph idx="1"/>
          </p:nvPr>
        </p:nvSpPr>
        <p:spPr>
          <a:xfrm>
            <a:off x="533400" y="1295400"/>
            <a:ext cx="8229600" cy="5029200"/>
          </a:xfrm>
          <a:solidFill>
            <a:srgbClr val="006600"/>
          </a:solidFill>
        </p:spPr>
        <p:txBody>
          <a:bodyPr>
            <a:normAutofit fontScale="92500" lnSpcReduction="10000"/>
          </a:bodyPr>
          <a:lstStyle/>
          <a:p>
            <a:r>
              <a:rPr lang="en-US" sz="3600" dirty="0">
                <a:latin typeface="+mn-lt"/>
              </a:rPr>
              <a:t>Evolution refers to the process in which populations gradually change over time</a:t>
            </a:r>
            <a:endParaRPr lang="en-US" sz="3600" dirty="0">
              <a:latin typeface="+mn-lt"/>
              <a:cs typeface="Calibri" pitchFamily="34" charset="0"/>
            </a:endParaRPr>
          </a:p>
          <a:p>
            <a:r>
              <a:rPr lang="en-US" sz="3600" dirty="0">
                <a:latin typeface="+mn-lt"/>
                <a:cs typeface="Calibri" pitchFamily="34" charset="0"/>
              </a:rPr>
              <a:t>The Theory of evolution EXPLAINS slow change in organisms over many generations</a:t>
            </a:r>
          </a:p>
          <a:p>
            <a:r>
              <a:rPr lang="en-US" sz="3600" dirty="0">
                <a:latin typeface="+mj-lt"/>
                <a:cs typeface="Calibri" pitchFamily="34" charset="0"/>
              </a:rPr>
              <a:t>Evidence used to support the Theory: </a:t>
            </a:r>
          </a:p>
          <a:p>
            <a:pPr lvl="1"/>
            <a:r>
              <a:rPr lang="en-US" dirty="0">
                <a:latin typeface="+mj-lt"/>
                <a:cs typeface="Calibri" pitchFamily="34" charset="0"/>
              </a:rPr>
              <a:t>Similarities among different organisms’ structures</a:t>
            </a:r>
          </a:p>
          <a:p>
            <a:pPr lvl="1"/>
            <a:r>
              <a:rPr lang="en-US" dirty="0">
                <a:latin typeface="+mj-lt"/>
                <a:cs typeface="Calibri" pitchFamily="34" charset="0"/>
              </a:rPr>
              <a:t> similarities in DNA sequences among different organisms</a:t>
            </a:r>
          </a:p>
          <a:p>
            <a:pPr lvl="1"/>
            <a:r>
              <a:rPr lang="en-US" sz="3600" dirty="0">
                <a:latin typeface="+mj-lt"/>
                <a:cs typeface="Calibri" pitchFamily="34" charset="0"/>
              </a:rPr>
              <a:t>Fossil Evidence</a:t>
            </a:r>
            <a:endParaRPr lang="en-US" sz="3600" dirty="0">
              <a:latin typeface="+mn-lt"/>
              <a:cs typeface="Calibri" pitchFamily="34" charset="0"/>
            </a:endParaRPr>
          </a:p>
          <a:p>
            <a:pPr marL="0" indent="0">
              <a:buNone/>
            </a:pPr>
            <a:r>
              <a:rPr lang="en-US" dirty="0"/>
              <a:t> </a:t>
            </a:r>
          </a:p>
        </p:txBody>
      </p:sp>
    </p:spTree>
    <p:extLst>
      <p:ext uri="{BB962C8B-B14F-4D97-AF65-F5344CB8AC3E}">
        <p14:creationId xmlns:p14="http://schemas.microsoft.com/office/powerpoint/2010/main" val="1376625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Similar bone structure suggests a common ancestor </a:t>
            </a:r>
          </a:p>
        </p:txBody>
      </p:sp>
      <p:sp>
        <p:nvSpPr>
          <p:cNvPr id="3" name="Content Placeholder 2"/>
          <p:cNvSpPr>
            <a:spLocks noGrp="1"/>
          </p:cNvSpPr>
          <p:nvPr>
            <p:ph idx="1"/>
          </p:nvPr>
        </p:nvSpPr>
        <p:spPr>
          <a:xfrm>
            <a:off x="-152400" y="1524000"/>
            <a:ext cx="8229600" cy="4525963"/>
          </a:xfrm>
        </p:spPr>
        <p:txBody>
          <a:bodyPr/>
          <a:lstStyle/>
          <a:p>
            <a:endParaRPr lang="en-US" dirty="0"/>
          </a:p>
        </p:txBody>
      </p:sp>
      <p:pic>
        <p:nvPicPr>
          <p:cNvPr id="4" name="Picture 3"/>
          <p:cNvPicPr>
            <a:picLocks noChangeAspect="1"/>
          </p:cNvPicPr>
          <p:nvPr/>
        </p:nvPicPr>
        <p:blipFill>
          <a:blip r:embed="rId3"/>
          <a:stretch>
            <a:fillRect/>
          </a:stretch>
        </p:blipFill>
        <p:spPr>
          <a:xfrm>
            <a:off x="41983" y="1805781"/>
            <a:ext cx="9060033" cy="3962400"/>
          </a:xfrm>
          <a:prstGeom prst="rect">
            <a:avLst/>
          </a:prstGeom>
        </p:spPr>
      </p:pic>
    </p:spTree>
    <p:extLst>
      <p:ext uri="{BB962C8B-B14F-4D97-AF65-F5344CB8AC3E}">
        <p14:creationId xmlns:p14="http://schemas.microsoft.com/office/powerpoint/2010/main" val="111006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Similar gene sequences suggest a common ancestor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676400"/>
            <a:ext cx="5710945" cy="4588282"/>
          </a:xfrm>
          <a:prstGeom prst="rect">
            <a:avLst/>
          </a:prstGeom>
        </p:spPr>
      </p:pic>
    </p:spTree>
    <p:extLst>
      <p:ext uri="{BB962C8B-B14F-4D97-AF65-F5344CB8AC3E}">
        <p14:creationId xmlns:p14="http://schemas.microsoft.com/office/powerpoint/2010/main" val="16306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Fossil Evidence</a:t>
            </a:r>
          </a:p>
        </p:txBody>
      </p:sp>
      <p:sp>
        <p:nvSpPr>
          <p:cNvPr id="3" name="Content Placeholder 2"/>
          <p:cNvSpPr>
            <a:spLocks noGrp="1"/>
          </p:cNvSpPr>
          <p:nvPr>
            <p:ph idx="1"/>
          </p:nvPr>
        </p:nvSpPr>
        <p:spPr/>
        <p:txBody>
          <a:bodyPr/>
          <a:lstStyle/>
          <a:p>
            <a:pPr lvl="0"/>
            <a:r>
              <a:rPr lang="en-US" dirty="0">
                <a:latin typeface="Calibri" panose="020F0502020204030204" pitchFamily="34" charset="0"/>
              </a:rPr>
              <a:t>Fossil evidence shows</a:t>
            </a:r>
            <a:endParaRPr lang="en-US" sz="2800" dirty="0">
              <a:latin typeface="Calibri" panose="020F0502020204030204" pitchFamily="34" charset="0"/>
            </a:endParaRPr>
          </a:p>
          <a:p>
            <a:pPr lvl="1"/>
            <a:r>
              <a:rPr lang="en-US" dirty="0">
                <a:latin typeface="Calibri" panose="020F0502020204030204" pitchFamily="34" charset="0"/>
              </a:rPr>
              <a:t>The order in which species have existed through time </a:t>
            </a:r>
            <a:endParaRPr lang="en-US" sz="2400" dirty="0">
              <a:latin typeface="Calibri" panose="020F0502020204030204" pitchFamily="34" charset="0"/>
            </a:endParaRPr>
          </a:p>
          <a:p>
            <a:pPr lvl="1"/>
            <a:r>
              <a:rPr lang="en-US" dirty="0">
                <a:latin typeface="Calibri" panose="020F0502020204030204" pitchFamily="34" charset="0"/>
              </a:rPr>
              <a:t>How species have changed over time</a:t>
            </a:r>
            <a:endParaRPr lang="en-US" sz="2400" dirty="0">
              <a:latin typeface="Calibri" panose="020F0502020204030204" pitchFamily="34" charset="0"/>
            </a:endParaRPr>
          </a:p>
          <a:p>
            <a:pPr lvl="1"/>
            <a:r>
              <a:rPr lang="en-US" dirty="0">
                <a:latin typeface="Calibri" panose="020F0502020204030204" pitchFamily="34" charset="0"/>
              </a:rPr>
              <a:t>Fossilized organisms in more recent layers are more similar to present-day organisms, while fossils in older layers are less similar to present-day organisms</a:t>
            </a:r>
            <a:endParaRPr lang="en-US" sz="2400" dirty="0">
              <a:latin typeface="Calibri" panose="020F0502020204030204" pitchFamily="34" charset="0"/>
            </a:endParaRPr>
          </a:p>
          <a:p>
            <a:endParaRPr lang="en-US" dirty="0"/>
          </a:p>
        </p:txBody>
      </p:sp>
    </p:spTree>
    <p:extLst>
      <p:ext uri="{BB962C8B-B14F-4D97-AF65-F5344CB8AC3E}">
        <p14:creationId xmlns:p14="http://schemas.microsoft.com/office/powerpoint/2010/main" val="213162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Fossil Evidence for Evolution</a:t>
            </a:r>
          </a:p>
        </p:txBody>
      </p:sp>
      <p:sp>
        <p:nvSpPr>
          <p:cNvPr id="3" name="Content Placeholder 2"/>
          <p:cNvSpPr>
            <a:spLocks noGrp="1"/>
          </p:cNvSpPr>
          <p:nvPr>
            <p:ph idx="1"/>
          </p:nvPr>
        </p:nvSpPr>
        <p:spPr/>
        <p:txBody>
          <a:bodyPr/>
          <a:lstStyle/>
          <a:p>
            <a:r>
              <a:rPr lang="en-US" dirty="0">
                <a:hlinkClick r:id="rId3"/>
              </a:rPr>
              <a:t>Nova: Fossil Evidence</a:t>
            </a:r>
            <a:endParaRPr lang="en-US" dirty="0"/>
          </a:p>
          <a:p>
            <a:r>
              <a:rPr lang="en-US" dirty="0"/>
              <a:t>Fossil evidence supports the theory that species have changed over time</a:t>
            </a: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a:solidFill>
                  <a:schemeClr val="tx2">
                    <a:lumMod val="75000"/>
                  </a:schemeClr>
                </a:solidFill>
              </a:rPr>
              <a:t>SC.7.L.15.1</a:t>
            </a:r>
          </a:p>
        </p:txBody>
      </p:sp>
      <p:pic>
        <p:nvPicPr>
          <p:cNvPr id="3074" name="Picture 2" descr="http://www.answersingenesis.org/assets/images/articles/ee/v2/camel-evolu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334" y="1371600"/>
            <a:ext cx="8381997" cy="502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36C09"/>
      </a:hlink>
      <a:folHlink>
        <a:srgbClr val="1736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5088</TotalTime>
  <Words>637</Words>
  <Application>Microsoft Office PowerPoint</Application>
  <PresentationFormat>On-screen Show (4:3)</PresentationFormat>
  <Paragraphs>96</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Rounded MT Bold</vt:lpstr>
      <vt:lpstr>Bradley Hand ITC</vt:lpstr>
      <vt:lpstr>Calibri</vt:lpstr>
      <vt:lpstr>Kristen ITC</vt:lpstr>
      <vt:lpstr>Office Theme</vt:lpstr>
      <vt:lpstr>Life Science</vt:lpstr>
      <vt:lpstr>Bell work 26-2 (new sheet)</vt:lpstr>
      <vt:lpstr>Bell work 33-4</vt:lpstr>
      <vt:lpstr>Today’s Learning Goals</vt:lpstr>
      <vt:lpstr>Theory of Evolution</vt:lpstr>
      <vt:lpstr>Similar bone structure suggests a common ancestor </vt:lpstr>
      <vt:lpstr>Similar gene sequences suggest a common ancestor</vt:lpstr>
      <vt:lpstr>Fossil Evidence</vt:lpstr>
      <vt:lpstr>Fossil Evidence for Evolution</vt:lpstr>
      <vt:lpstr>Natural Selection</vt:lpstr>
      <vt:lpstr>Overview of Ecology</vt:lpstr>
      <vt:lpstr>Biomes of the world</vt:lpstr>
      <vt:lpstr>Energy flow through the ecosystem</vt:lpstr>
      <vt:lpstr>Food Web – arrow shows path of energy from lower to higher level</vt:lpstr>
      <vt:lpstr>Relationships among organisms</vt:lpstr>
      <vt:lpstr>PowerPoint Presentation</vt:lpstr>
      <vt:lpstr>PowerPoint Presentation</vt:lpstr>
      <vt:lpstr>PowerPoint Presentation</vt:lpstr>
      <vt:lpstr>Factors that limit populations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grade Science  FCAT 2.0 Review</dc:title>
  <dc:creator>halletra</dc:creator>
  <cp:lastModifiedBy>Buchanan, Angela M.</cp:lastModifiedBy>
  <cp:revision>265</cp:revision>
  <dcterms:created xsi:type="dcterms:W3CDTF">2012-02-06T20:27:58Z</dcterms:created>
  <dcterms:modified xsi:type="dcterms:W3CDTF">2019-04-25T13:08:27Z</dcterms:modified>
</cp:coreProperties>
</file>