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92" r:id="rId3"/>
    <p:sldId id="448" r:id="rId4"/>
    <p:sldId id="449" r:id="rId5"/>
    <p:sldId id="408" r:id="rId6"/>
    <p:sldId id="394" r:id="rId7"/>
    <p:sldId id="445" r:id="rId8"/>
    <p:sldId id="443" r:id="rId9"/>
    <p:sldId id="409" r:id="rId10"/>
    <p:sldId id="444" r:id="rId11"/>
    <p:sldId id="414" r:id="rId12"/>
    <p:sldId id="415" r:id="rId13"/>
    <p:sldId id="447" r:id="rId14"/>
    <p:sldId id="439" r:id="rId15"/>
    <p:sldId id="440" r:id="rId16"/>
    <p:sldId id="410" r:id="rId17"/>
    <p:sldId id="411" r:id="rId18"/>
    <p:sldId id="442" r:id="rId19"/>
    <p:sldId id="412" r:id="rId20"/>
    <p:sldId id="413" r:id="rId21"/>
    <p:sldId id="396" r:id="rId22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99FF"/>
    <a:srgbClr val="99CCFF"/>
    <a:srgbClr val="000066"/>
    <a:srgbClr val="003399"/>
    <a:srgbClr val="000099"/>
    <a:srgbClr val="FDC58D"/>
    <a:srgbClr val="FDD08D"/>
    <a:srgbClr val="FFCC99"/>
    <a:srgbClr val="FF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E1E74B-13B3-4BAA-BC53-63410B71CF88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126306-1596-4959-A3DE-4EF8E65DD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7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0AA1E4-86A0-4925-9E72-9AA51A3FFEBB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B5E2A7-E3CC-4A45-A4BA-AAC588D8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781E8-A9AE-4547-B726-BA1BA0D4F4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79C8B-6994-4A21-A973-63B2702D9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0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745C4-3126-4375-9BA0-479AC82F2C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7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90D36-2A0B-4C4A-ABD4-6329F3404E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93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8D52A-D8A8-4551-AE49-55B48F7E5D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0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9BF8C-439B-41D4-BFD8-E967E54A22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03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0AA87-E01E-4366-9168-9B6B6303DB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6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B6AC4-81BE-477F-B73E-C9E3DF0B6B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74CC-1FBB-4D3C-80D6-DF8CC88198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5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5534-BCE8-4300-A8CD-9B3D7B55AF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84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5D47A-26C2-49C6-9C23-81A88B992C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414" name="Picture 6" descr="http://science.phillipmartin.info/science_human_eye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5029200"/>
            <a:ext cx="146009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Created by:</a:t>
            </a:r>
            <a:r>
              <a:rPr lang="en-US" sz="1200" baseline="0" dirty="0"/>
              <a:t> R. </a:t>
            </a:r>
            <a:r>
              <a:rPr lang="en-US" sz="1200" baseline="0" dirty="0" err="1"/>
              <a:t>Hallett-Njuguna</a:t>
            </a:r>
            <a:r>
              <a:rPr lang="en-US" sz="1200" baseline="0" dirty="0"/>
              <a:t>, SCPS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Kristen ITC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EFA688-CB11-4F4F-9F74-85C7F9BC0F3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0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FSSA 7</a:t>
            </a:r>
            <a:r>
              <a:rPr lang="en-US" baseline="30000" dirty="0">
                <a:latin typeface="Arial Rounded MT Bold" panose="020F0704030504030204" pitchFamily="34" charset="0"/>
              </a:rPr>
              <a:t>th</a:t>
            </a:r>
            <a:r>
              <a:rPr lang="en-US" dirty="0">
                <a:latin typeface="Arial Rounded MT Bold" panose="020F0704030504030204" pitchFamily="34" charset="0"/>
              </a:rPr>
              <a:t> grade Life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  <a:solidFill>
            <a:srgbClr val="006600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Heredity – the passing down of traits from parents to offspring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Organisms have two sets of genes </a:t>
            </a:r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one from mom and one from dad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Each gene in a gene pair is called an allele, can be dominant (T) or recessive (t)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The combination of genes is called genotype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Pure Genotypes:  TT or </a:t>
            </a:r>
            <a:r>
              <a:rPr lang="en-US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tt</a:t>
            </a:r>
            <a:endParaRPr lang="en-US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Hybrid Genotype: </a:t>
            </a:r>
            <a:r>
              <a:rPr lang="en-US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Tt</a:t>
            </a:r>
            <a:endParaRPr lang="en-US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6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Rounded MT Bold" panose="020F0704030504030204" pitchFamily="34" charset="0"/>
              </a:rPr>
              <a:t>Punnett</a:t>
            </a:r>
            <a:r>
              <a:rPr lang="en-US" dirty="0">
                <a:latin typeface="Arial Rounded MT Bold" panose="020F0704030504030204" pitchFamily="34" charset="0"/>
              </a:rPr>
              <a:t>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Punnett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square is a tool used to determine the chances of an offspring having certain traits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Genotype – gene combination (Tt, TT,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tt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Phenotype – physical expression of the genes (what it looks like/physical appearance)</a:t>
            </a:r>
          </a:p>
        </p:txBody>
      </p:sp>
    </p:spTree>
    <p:extLst>
      <p:ext uri="{BB962C8B-B14F-4D97-AF65-F5344CB8AC3E}">
        <p14:creationId xmlns:p14="http://schemas.microsoft.com/office/powerpoint/2010/main" val="412176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944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Punnett Square 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264267"/>
              </p:ext>
            </p:extLst>
          </p:nvPr>
        </p:nvGraphicFramePr>
        <p:xfrm>
          <a:off x="723378" y="2514600"/>
          <a:ext cx="1448844" cy="117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0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0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53068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homozygous dominant parents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68496"/>
              </p:ext>
            </p:extLst>
          </p:nvPr>
        </p:nvGraphicFramePr>
        <p:xfrm>
          <a:off x="6476999" y="2514600"/>
          <a:ext cx="1714500" cy="1122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9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35860"/>
              </p:ext>
            </p:extLst>
          </p:nvPr>
        </p:nvGraphicFramePr>
        <p:xfrm>
          <a:off x="742167" y="5410200"/>
          <a:ext cx="18288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998484"/>
              </p:ext>
            </p:extLst>
          </p:nvPr>
        </p:nvGraphicFramePr>
        <p:xfrm>
          <a:off x="3657600" y="2590800"/>
          <a:ext cx="16002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14700" y="157077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homozygous recessive parents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8400" y="1573284"/>
            <a:ext cx="2607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Two heterozygous parents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419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heterozygous and a homozygous dominant parent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199" y="4419600"/>
            <a:ext cx="342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heterozygous and a homozygous dominant parent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028811"/>
              </p:ext>
            </p:extLst>
          </p:nvPr>
        </p:nvGraphicFramePr>
        <p:xfrm>
          <a:off x="5029200" y="5410200"/>
          <a:ext cx="1828800" cy="10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3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7848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Arial Rounded MT Bold" panose="020F0704030504030204" pitchFamily="34" charset="0"/>
                <a:cs typeface="Calibri" pitchFamily="34" charset="0"/>
              </a:rPr>
              <a:t>Pedigrees</a:t>
            </a:r>
          </a:p>
          <a:p>
            <a:endParaRPr lang="en-US" sz="2800" dirty="0">
              <a:solidFill>
                <a:schemeClr val="accent3"/>
              </a:solidFill>
              <a:latin typeface="Arial Rounded MT Bold" panose="020F0704030504030204" pitchFamily="34" charset="0"/>
              <a:cs typeface="Calibri" pitchFamily="34" charset="0"/>
            </a:endParaRPr>
          </a:p>
          <a:p>
            <a:endParaRPr lang="en-US" sz="2800" dirty="0">
              <a:solidFill>
                <a:schemeClr val="accent3"/>
              </a:solidFill>
              <a:latin typeface="Arial Rounded MT Bold" panose="020F0704030504030204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  <a:latin typeface="Arial Rounded MT Bold" panose="020F0704030504030204" pitchFamily="34" charset="0"/>
                <a:cs typeface="Calibri" pitchFamily="34" charset="0"/>
              </a:rPr>
              <a:t>Pedigrees – a chart that shows the occurrence of a phenotype from one generation to the next</a:t>
            </a:r>
          </a:p>
          <a:p>
            <a:endParaRPr lang="en-US" sz="2800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  <a:latin typeface="Arial Rounded MT Bold" panose="020F0704030504030204" pitchFamily="34" charset="0"/>
                <a:cs typeface="Calibri" pitchFamily="34" charset="0"/>
              </a:rPr>
              <a:t>Circles represent females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  <a:latin typeface="Arial Rounded MT Bold" panose="020F0704030504030204" pitchFamily="34" charset="0"/>
                <a:cs typeface="Calibri" pitchFamily="34" charset="0"/>
              </a:rPr>
              <a:t>Squares represent males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  <a:latin typeface="Arial Rounded MT Bold" panose="020F0704030504030204" pitchFamily="34" charset="0"/>
                <a:cs typeface="Calibri" pitchFamily="34" charset="0"/>
              </a:rPr>
              <a:t>Horizontal lines show marriages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  <a:latin typeface="Arial Rounded MT Bold" panose="020F0704030504030204" pitchFamily="34" charset="0"/>
                <a:cs typeface="Calibri" pitchFamily="34" charset="0"/>
              </a:rPr>
              <a:t>Vertical lines show offspring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  <a:latin typeface="Arial Rounded MT Bold" panose="020F0704030504030204" pitchFamily="34" charset="0"/>
                <a:cs typeface="Calibri" pitchFamily="34" charset="0"/>
              </a:rPr>
              <a:t>Shapes shaded in are “affected” by the trait – could be dominant or recessive</a:t>
            </a:r>
          </a:p>
        </p:txBody>
      </p:sp>
    </p:spTree>
    <p:extLst>
      <p:ext uri="{BB962C8B-B14F-4D97-AF65-F5344CB8AC3E}">
        <p14:creationId xmlns:p14="http://schemas.microsoft.com/office/powerpoint/2010/main" val="241836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dsu.edu/pubweb/~mcclean/plsc431/mendel/hum-ped-d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6" y="609600"/>
            <a:ext cx="4343400" cy="44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dsu.edu/pubweb/~mcclean/plsc431/mendel/hum-ped-r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72" y="609600"/>
            <a:ext cx="4448828" cy="44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8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  <a:solidFill>
            <a:srgbClr val="0066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Process of cell division in which DNA copies one time and cell divides one time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Results in 2 Daughter cells, genetically IDENTICAL to parent and to each other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Same # of chromosomes as parent = diploid #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In humans, all body cells have 46 chromosomes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Used for: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Growth of an organism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Replacement of cells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Repair of damaged cells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Reproduction in ASEXUAL organisms only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1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75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Stages of 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924799" cy="5560511"/>
          </a:xfrm>
          <a:solidFill>
            <a:srgbClr val="0066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Interphase – DNA copies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Prophase – 1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st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official stage, DNA condenses into chromosomes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Metaphase – chromosomes line up in middle of cell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Anaphase – copies of chromosomes pulled apart</a:t>
            </a:r>
          </a:p>
          <a:p>
            <a:r>
              <a:rPr lang="en-US" dirty="0" err="1">
                <a:latin typeface="Calibri" pitchFamily="34" charset="0"/>
                <a:cs typeface="Calibri" pitchFamily="34" charset="0"/>
              </a:rPr>
              <a:t>Telophase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– cytoplasm pinches in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Cytokinesis – 2 new cells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I Pray More At The Church</a:t>
            </a:r>
          </a:p>
        </p:txBody>
      </p:sp>
    </p:spTree>
    <p:extLst>
      <p:ext uri="{BB962C8B-B14F-4D97-AF65-F5344CB8AC3E}">
        <p14:creationId xmlns:p14="http://schemas.microsoft.com/office/powerpoint/2010/main" val="14331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63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Process of cell division in which DNA copies one time and cell divides two times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Used for: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Making gametes (sperm and eggs)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4 daughter cells from one parent cell, have ½ the number of chromosomes as the parent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# of chromosomes = the haploid #</a:t>
            </a: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15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922"/>
            <a:ext cx="88487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63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8D24-ECB1-4D80-832F-9F2D3E16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work 32-4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9BD78-98EC-4E43-A930-1AB6EF3B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83162"/>
          </a:xfrm>
        </p:spPr>
        <p:txBody>
          <a:bodyPr>
            <a:normAutofit lnSpcReduction="10000"/>
          </a:bodyPr>
          <a:lstStyle/>
          <a:p>
            <a:r>
              <a:rPr lang="en-US" sz="4000" b="1" u="sng" dirty="0">
                <a:latin typeface="Berlin Sans FB" panose="020E0602020502020306" pitchFamily="34" charset="0"/>
              </a:rPr>
              <a:t>Explain</a:t>
            </a:r>
            <a:r>
              <a:rPr lang="en-US" sz="4000" dirty="0">
                <a:latin typeface="Berlin Sans FB" panose="020E0602020502020306" pitchFamily="34" charset="0"/>
              </a:rPr>
              <a:t> how the reactions of photosynthesis and cellular respiration follow the Law of Conservation of Mass</a:t>
            </a:r>
          </a:p>
          <a:p>
            <a:pPr lvl="1"/>
            <a:r>
              <a:rPr lang="en-US" sz="4000" dirty="0">
                <a:latin typeface="Berlin Sans FB" panose="020E0602020502020306" pitchFamily="34" charset="0"/>
              </a:rPr>
              <a:t>Turn in Bell work today</a:t>
            </a:r>
          </a:p>
          <a:p>
            <a:pPr lvl="1"/>
            <a:r>
              <a:rPr lang="en-US" sz="4000" dirty="0">
                <a:latin typeface="Berlin Sans FB" panose="020E0602020502020306" pitchFamily="34" charset="0"/>
              </a:rPr>
              <a:t>Take out lab sheets </a:t>
            </a:r>
          </a:p>
          <a:p>
            <a:pPr lvl="1"/>
            <a:r>
              <a:rPr lang="en-US" sz="4000" dirty="0">
                <a:latin typeface="Berlin Sans FB" panose="020E0602020502020306" pitchFamily="34" charset="0"/>
              </a:rPr>
              <a:t>Log into computers – we will Kahoot Today!</a:t>
            </a:r>
          </a:p>
        </p:txBody>
      </p:sp>
    </p:spTree>
    <p:extLst>
      <p:ext uri="{BB962C8B-B14F-4D97-AF65-F5344CB8AC3E}">
        <p14:creationId xmlns:p14="http://schemas.microsoft.com/office/powerpoint/2010/main" val="2299210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Mitosis and Meiosis</a:t>
            </a:r>
          </a:p>
        </p:txBody>
      </p:sp>
      <p:pic>
        <p:nvPicPr>
          <p:cNvPr id="173058" name="Picture 2" descr="http://bio3400.nicerweb.com/Locked/media/ch02/02_08-mitosis_meiosis.jpg"/>
          <p:cNvPicPr>
            <a:picLocks noChangeAspect="1" noChangeArrowheads="1"/>
          </p:cNvPicPr>
          <p:nvPr/>
        </p:nvPicPr>
        <p:blipFill>
          <a:blip r:embed="rId2" cstate="print"/>
          <a:srcRect l="42177" r="41497" b="80077"/>
          <a:stretch>
            <a:fillRect/>
          </a:stretch>
        </p:blipFill>
        <p:spPr bwMode="auto">
          <a:xfrm>
            <a:off x="1371600" y="1447800"/>
            <a:ext cx="1266092" cy="1371600"/>
          </a:xfrm>
          <a:prstGeom prst="rect">
            <a:avLst/>
          </a:prstGeom>
          <a:noFill/>
        </p:spPr>
      </p:pic>
      <p:pic>
        <p:nvPicPr>
          <p:cNvPr id="173060" name="Picture 4" descr="http://bio3400.nicerweb.com/Locked/media/ch02/02_08-mitosis_meiosis.jpg"/>
          <p:cNvPicPr>
            <a:picLocks noChangeAspect="1" noChangeArrowheads="1"/>
          </p:cNvPicPr>
          <p:nvPr/>
        </p:nvPicPr>
        <p:blipFill>
          <a:blip r:embed="rId2" cstate="print"/>
          <a:srcRect l="53061" t="90421" r="29252"/>
          <a:stretch>
            <a:fillRect/>
          </a:stretch>
        </p:blipFill>
        <p:spPr bwMode="auto">
          <a:xfrm>
            <a:off x="4419600" y="3581400"/>
            <a:ext cx="2060448" cy="990600"/>
          </a:xfrm>
          <a:prstGeom prst="rect">
            <a:avLst/>
          </a:prstGeom>
          <a:noFill/>
        </p:spPr>
      </p:pic>
      <p:pic>
        <p:nvPicPr>
          <p:cNvPr id="173062" name="Picture 6" descr="http://bio3400.nicerweb.com/Locked/media/ch02/02_08-mitosis_meiosis.jpg"/>
          <p:cNvPicPr>
            <a:picLocks noChangeAspect="1" noChangeArrowheads="1"/>
          </p:cNvPicPr>
          <p:nvPr/>
        </p:nvPicPr>
        <p:blipFill>
          <a:blip r:embed="rId2" cstate="print"/>
          <a:srcRect l="12245" t="64368" r="72789" b="18774"/>
          <a:stretch>
            <a:fillRect/>
          </a:stretch>
        </p:blipFill>
        <p:spPr bwMode="auto">
          <a:xfrm>
            <a:off x="457200" y="3505200"/>
            <a:ext cx="1295400" cy="1295400"/>
          </a:xfrm>
          <a:prstGeom prst="rect">
            <a:avLst/>
          </a:prstGeom>
          <a:noFill/>
        </p:spPr>
      </p:pic>
      <p:pic>
        <p:nvPicPr>
          <p:cNvPr id="7" name="Picture 6" descr="http://bio3400.nicerweb.com/Locked/media/ch02/02_08-mitosis_meiosis.jpg"/>
          <p:cNvPicPr>
            <a:picLocks noChangeAspect="1" noChangeArrowheads="1"/>
          </p:cNvPicPr>
          <p:nvPr/>
        </p:nvPicPr>
        <p:blipFill>
          <a:blip r:embed="rId2" cstate="print"/>
          <a:srcRect l="12245" t="64368" r="72789" b="18774"/>
          <a:stretch>
            <a:fillRect/>
          </a:stretch>
        </p:blipFill>
        <p:spPr bwMode="auto">
          <a:xfrm>
            <a:off x="2057400" y="3505200"/>
            <a:ext cx="1295400" cy="1295400"/>
          </a:xfrm>
          <a:prstGeom prst="rect">
            <a:avLst/>
          </a:prstGeom>
          <a:noFill/>
        </p:spPr>
      </p:pic>
      <p:pic>
        <p:nvPicPr>
          <p:cNvPr id="8" name="Picture 2" descr="http://bio3400.nicerweb.com/Locked/media/ch02/02_08-mitosis_meiosis.jpg"/>
          <p:cNvPicPr>
            <a:picLocks noChangeAspect="1" noChangeArrowheads="1"/>
          </p:cNvPicPr>
          <p:nvPr/>
        </p:nvPicPr>
        <p:blipFill>
          <a:blip r:embed="rId2" cstate="print"/>
          <a:srcRect l="42177" r="41497" b="80077"/>
          <a:stretch>
            <a:fillRect/>
          </a:stretch>
        </p:blipFill>
        <p:spPr bwMode="auto">
          <a:xfrm>
            <a:off x="5943600" y="1447800"/>
            <a:ext cx="1266092" cy="1371600"/>
          </a:xfrm>
          <a:prstGeom prst="rect">
            <a:avLst/>
          </a:prstGeom>
          <a:noFill/>
        </p:spPr>
      </p:pic>
      <p:pic>
        <p:nvPicPr>
          <p:cNvPr id="9" name="Picture 4" descr="http://bio3400.nicerweb.com/Locked/media/ch02/02_08-mitosis_meiosis.jpg"/>
          <p:cNvPicPr>
            <a:picLocks noChangeAspect="1" noChangeArrowheads="1"/>
          </p:cNvPicPr>
          <p:nvPr/>
        </p:nvPicPr>
        <p:blipFill>
          <a:blip r:embed="rId2" cstate="print"/>
          <a:srcRect l="53061" t="90421" r="29252"/>
          <a:stretch>
            <a:fillRect/>
          </a:stretch>
        </p:blipFill>
        <p:spPr bwMode="auto">
          <a:xfrm>
            <a:off x="6629400" y="3581400"/>
            <a:ext cx="2060448" cy="990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0" y="3505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3505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752600" y="28956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400800" y="28956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16764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40830" y="17526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257800"/>
            <a:ext cx="9144000" cy="107721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radley Hand ITC" pitchFamily="66" charset="0"/>
              </a:rPr>
              <a:t>Which of the cells above went through mitosis and which went through meiosis?  How do you know?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SC.7.L.16.3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E4ED-45B3-4B25-996E-81A7A0A5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06CCA-7E40-4150-9952-B59980F20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>
                <a:latin typeface="Berlin Sans FB" panose="020E0602020502020306" pitchFamily="34" charset="0"/>
              </a:rPr>
              <a:t>Bell work – turn in </a:t>
            </a:r>
          </a:p>
          <a:p>
            <a:r>
              <a:rPr lang="en-US" sz="4800" dirty="0">
                <a:latin typeface="Berlin Sans FB" panose="020E0602020502020306" pitchFamily="34" charset="0"/>
              </a:rPr>
              <a:t>Discuss Lab – turn in sheets</a:t>
            </a:r>
          </a:p>
          <a:p>
            <a:r>
              <a:rPr lang="en-US" sz="4800" dirty="0">
                <a:latin typeface="Berlin Sans FB" panose="020E0602020502020306" pitchFamily="34" charset="0"/>
              </a:rPr>
              <a:t>Finish 7</a:t>
            </a:r>
            <a:r>
              <a:rPr lang="en-US" sz="4800" baseline="30000" dirty="0">
                <a:latin typeface="Berlin Sans FB" panose="020E0602020502020306" pitchFamily="34" charset="0"/>
              </a:rPr>
              <a:t>th</a:t>
            </a:r>
            <a:r>
              <a:rPr lang="en-US" sz="4800" dirty="0">
                <a:latin typeface="Berlin Sans FB" panose="020E0602020502020306" pitchFamily="34" charset="0"/>
              </a:rPr>
              <a:t> grade, </a:t>
            </a:r>
            <a:r>
              <a:rPr lang="en-US" sz="4800" dirty="0" err="1">
                <a:latin typeface="Berlin Sans FB" panose="020E0602020502020306" pitchFamily="34" charset="0"/>
              </a:rPr>
              <a:t>pt</a:t>
            </a:r>
            <a:r>
              <a:rPr lang="en-US" sz="4800" dirty="0">
                <a:latin typeface="Berlin Sans FB" panose="020E0602020502020306" pitchFamily="34" charset="0"/>
              </a:rPr>
              <a:t> 1 notes</a:t>
            </a:r>
          </a:p>
          <a:p>
            <a:r>
              <a:rPr lang="en-US" sz="4800" dirty="0">
                <a:latin typeface="Berlin Sans FB" panose="020E0602020502020306" pitchFamily="34" charset="0"/>
              </a:rPr>
              <a:t>Kahoot! Review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1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Cracking the Genetic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DNA – molecule that carries the genetic code in all organisms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Gene – a section of DNA that codes for a certain trait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Chromosomes – long stretches of coiled up DNA that carry multiple genes</a:t>
            </a:r>
          </a:p>
        </p:txBody>
      </p:sp>
    </p:spTree>
    <p:extLst>
      <p:ext uri="{BB962C8B-B14F-4D97-AF65-F5344CB8AC3E}">
        <p14:creationId xmlns:p14="http://schemas.microsoft.com/office/powerpoint/2010/main" val="2238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</a:t>
            </a:r>
          </a:p>
        </p:txBody>
      </p:sp>
      <p:pic>
        <p:nvPicPr>
          <p:cNvPr id="175110" name="Picture 6" descr="http://publications.nigms.nih.gov/thenewgenetics/images/ch1_dnag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19" y="1420366"/>
            <a:ext cx="4267200" cy="54376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1415147"/>
            <a:ext cx="464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The diagram to the left shows the structural hierarchy of genetic material inside a cell including: nucleus, chromosome, gene, and DNA</a:t>
            </a:r>
          </a:p>
          <a:p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A normal human has 23 pairs of chromosomes (one set of chromosomes comes from the mother and the other set comes from the father)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+mj-lt"/>
            </a:endParaRPr>
          </a:p>
          <a:p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74638"/>
            <a:ext cx="9906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SEM Images of X and Y 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943600" cy="54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61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Human Karyotype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346265" cy="491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44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658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Sexual Reproduction – process of creating a new organism (offspring) that combines genetic material from two organisms (parents)</a:t>
            </a: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causes lots of variation in a species</a:t>
            </a: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Sperm and egg cells combine in fertilization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11291" r="5770" b="7215"/>
          <a:stretch/>
        </p:blipFill>
        <p:spPr bwMode="auto">
          <a:xfrm>
            <a:off x="1143000" y="2607679"/>
            <a:ext cx="6324600" cy="427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3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5052"/>
            <a:ext cx="9119992" cy="4525963"/>
          </a:xfrm>
        </p:spPr>
        <p:txBody>
          <a:bodyPr/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Asexual reproduction – process of creating a new organism that is the exact copy of parent </a:t>
            </a:r>
          </a:p>
          <a:p>
            <a:pPr lvl="1"/>
            <a:r>
              <a:rPr lang="en-US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No variation</a:t>
            </a:r>
          </a:p>
          <a:p>
            <a:pPr lvl="1"/>
            <a:r>
              <a:rPr lang="en-US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Parents and offspring are identical (same genes)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178444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81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614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Rounded MT Bold</vt:lpstr>
      <vt:lpstr>Berlin Sans FB</vt:lpstr>
      <vt:lpstr>Bradley Hand ITC</vt:lpstr>
      <vt:lpstr>Calibri</vt:lpstr>
      <vt:lpstr>Kristen ITC</vt:lpstr>
      <vt:lpstr>Times New Roman</vt:lpstr>
      <vt:lpstr>Wingdings</vt:lpstr>
      <vt:lpstr>Office Theme</vt:lpstr>
      <vt:lpstr>Default Design</vt:lpstr>
      <vt:lpstr>FSSA 7th grade Life Science</vt:lpstr>
      <vt:lpstr>Bell work 32-4</vt:lpstr>
      <vt:lpstr>Today’s Learning Goals</vt:lpstr>
      <vt:lpstr>Cracking the Genetic Code</vt:lpstr>
      <vt:lpstr>DNA</vt:lpstr>
      <vt:lpstr>SEM Images of X and Y Chromosomes</vt:lpstr>
      <vt:lpstr>Human Karyotype</vt:lpstr>
      <vt:lpstr>Reproduction</vt:lpstr>
      <vt:lpstr>PowerPoint Presentation</vt:lpstr>
      <vt:lpstr>Heredity</vt:lpstr>
      <vt:lpstr>Punnett Squares</vt:lpstr>
      <vt:lpstr>Punnett Square Practice</vt:lpstr>
      <vt:lpstr>PowerPoint Presentation</vt:lpstr>
      <vt:lpstr>PowerPoint Presentation</vt:lpstr>
      <vt:lpstr>Mitosis</vt:lpstr>
      <vt:lpstr>Stages of Mitosis</vt:lpstr>
      <vt:lpstr>PowerPoint Presentation</vt:lpstr>
      <vt:lpstr>Meiosis</vt:lpstr>
      <vt:lpstr>PowerPoint Presentation</vt:lpstr>
      <vt:lpstr>Mitosis and Meiosis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Science  FCAT 2.0 Review</dc:title>
  <dc:creator>halletra</dc:creator>
  <cp:lastModifiedBy>Buchanan, Angela M.</cp:lastModifiedBy>
  <cp:revision>269</cp:revision>
  <cp:lastPrinted>2013-04-12T12:04:26Z</cp:lastPrinted>
  <dcterms:created xsi:type="dcterms:W3CDTF">2012-02-06T20:27:58Z</dcterms:created>
  <dcterms:modified xsi:type="dcterms:W3CDTF">2019-04-18T13:03:26Z</dcterms:modified>
</cp:coreProperties>
</file>