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35" r:id="rId2"/>
    <p:sldId id="436" r:id="rId3"/>
    <p:sldId id="438" r:id="rId4"/>
    <p:sldId id="439" r:id="rId5"/>
    <p:sldId id="426" r:id="rId6"/>
    <p:sldId id="434" r:id="rId7"/>
    <p:sldId id="445" r:id="rId8"/>
    <p:sldId id="367" r:id="rId9"/>
    <p:sldId id="429" r:id="rId10"/>
    <p:sldId id="440" r:id="rId11"/>
    <p:sldId id="431" r:id="rId12"/>
    <p:sldId id="430" r:id="rId13"/>
    <p:sldId id="441" r:id="rId14"/>
    <p:sldId id="442" r:id="rId15"/>
    <p:sldId id="433" r:id="rId16"/>
    <p:sldId id="443" r:id="rId17"/>
    <p:sldId id="44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99FF"/>
    <a:srgbClr val="99CCFF"/>
    <a:srgbClr val="000066"/>
    <a:srgbClr val="003399"/>
    <a:srgbClr val="000099"/>
    <a:srgbClr val="FDC58D"/>
    <a:srgbClr val="FDD08D"/>
    <a:srgbClr val="FFCC99"/>
    <a:srgbClr val="FF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E1E74B-13B3-4BAA-BC53-63410B71CF8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126306-1596-4959-A3DE-4EF8E65DD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7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0AA1E4-86A0-4925-9E72-9AA51A3FFEBB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B5E2A7-E3CC-4A45-A4BA-AAC588D8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23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22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95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64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69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3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4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0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3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0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7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Technically benchmark</a:t>
            </a:r>
            <a:r>
              <a:rPr lang="en-US" baseline="0" dirty="0" smtClean="0"/>
              <a:t> is only for constant speed so C is not entirely appropriate, but it would be good to see if the students KNOW that C is not constant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414" name="Picture 6" descr="http://science.phillipmartin.info/science_human_eye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5029200"/>
            <a:ext cx="146009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6629400" y="65810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Created by:</a:t>
            </a:r>
            <a:r>
              <a:rPr lang="en-US" sz="1200" baseline="0" dirty="0" smtClean="0"/>
              <a:t> R. </a:t>
            </a:r>
            <a:r>
              <a:rPr lang="en-US" sz="1200" baseline="0" dirty="0" err="1" smtClean="0"/>
              <a:t>Hallett-Njuguna</a:t>
            </a:r>
            <a:r>
              <a:rPr lang="en-US" sz="1200" baseline="0" dirty="0" smtClean="0"/>
              <a:t>, SCPS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Kristen ITC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303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No </a:t>
            </a:r>
            <a:r>
              <a:rPr lang="en-US" dirty="0" smtClean="0">
                <a:latin typeface="Arial Rounded MT Bold" panose="020F0704030504030204" pitchFamily="34" charset="0"/>
              </a:rPr>
              <a:t>Bell work </a:t>
            </a:r>
            <a:r>
              <a:rPr lang="en-US" dirty="0" smtClean="0">
                <a:latin typeface="Arial Rounded MT Bold" panose="020F0704030504030204" pitchFamily="34" charset="0"/>
              </a:rPr>
              <a:t>question today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5979" y="3053687"/>
            <a:ext cx="8382000" cy="378565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Log in to your computer and go to </a:t>
            </a:r>
            <a:r>
              <a:rPr lang="en-US" sz="4800" dirty="0" err="1" smtClean="0">
                <a:solidFill>
                  <a:schemeClr val="bg1"/>
                </a:solidFill>
              </a:rPr>
              <a:t>Kahoot</a:t>
            </a:r>
            <a:r>
              <a:rPr lang="en-US" sz="4800" dirty="0" smtClean="0">
                <a:solidFill>
                  <a:schemeClr val="bg1"/>
                </a:solidFill>
              </a:rPr>
              <a:t>!  You  need a pencil for taking notes.  If you were absent Thursday, read Chapter 7, lesson 2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3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Non-contact – these forces occur even when two objects are not touching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1"/>
          </a:xfrm>
          <a:solidFill>
            <a:srgbClr val="00660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Non-contact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Gravity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(you fall toward Earth when you jump out of a plane, even though you and Earth aren’t touching)</a:t>
            </a:r>
          </a:p>
          <a:p>
            <a:pPr marL="0" indent="0"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Magnetism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(you feel the pull of a magnet against the refrigerator before the magnet and the refrigerator are touching)</a:t>
            </a:r>
          </a:p>
          <a:p>
            <a:pPr marL="0" indent="0">
              <a:buNone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Electricity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(electrical force will occur from clouds to the ground, even though they are not touching)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0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7731"/>
            <a:ext cx="8839200" cy="868362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Distance, mass, and gravity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953000" cy="5562600"/>
          </a:xfrm>
          <a:solidFill>
            <a:srgbClr val="006600"/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As distance between two objects increases, gravitational force (weight) decreases 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indirect relationship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As mass of one or both objects increases, gravitational force (weight) increases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direct relationship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954355" cy="576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2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Balanced </a:t>
            </a:r>
            <a:r>
              <a:rPr lang="en-US" dirty="0" err="1" smtClean="0">
                <a:latin typeface="Arial Rounded MT Bold" panose="020F0704030504030204" pitchFamily="34" charset="0"/>
              </a:rPr>
              <a:t>vs</a:t>
            </a:r>
            <a:r>
              <a:rPr lang="en-US" dirty="0" smtClean="0">
                <a:latin typeface="Arial Rounded MT Bold" panose="020F0704030504030204" pitchFamily="34" charset="0"/>
              </a:rPr>
              <a:t> unbalanced forces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21740"/>
          </a:xfrm>
          <a:solidFill>
            <a:srgbClr val="0066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Net force = sum of all forces acting on an object</a:t>
            </a:r>
          </a:p>
          <a:p>
            <a:pPr marL="0" indent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Steps to calculate net force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Add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forces in direction of greater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force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Subtract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forces in other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direction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Overall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direction is that of the greater force</a:t>
            </a:r>
          </a:p>
          <a:p>
            <a:pPr marL="0" indent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Balanced forces – net force =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0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Unbalanced force – net force does not =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0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 balanced force will cause the motion of an object to stay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30248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Balanced forces – net force = 0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Unbalanced force – net force does not = 0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balanced force will cause the motion of an object to stay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constant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Newton’s 1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Law of Inertia states that – “An object in motion will stay in motion (straight line and constant speed) and an object at rest will stay at rest unless an UNBALANCED FORCE ACTS UPON IT.” 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6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48" y="0"/>
            <a:ext cx="4721552" cy="35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399"/>
            <a:ext cx="4851253" cy="36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91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Unbalanced forces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334000"/>
          </a:xfrm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 unbalanced force will cause an object to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accelerate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Acceleration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includes: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speeding 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slowing down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changing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directions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Newton’s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 </a:t>
            </a:r>
            <a:r>
              <a:rPr lang="en-US" dirty="0" smtClean="0"/>
              <a:t>laws of motion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Newton’s 2</a:t>
            </a:r>
            <a:r>
              <a:rPr lang="en-US" baseline="30000" dirty="0" smtClean="0">
                <a:latin typeface="Arial Rounded MT Bold" panose="020F0704030504030204" pitchFamily="34" charset="0"/>
              </a:rPr>
              <a:t>nd</a:t>
            </a:r>
            <a:r>
              <a:rPr lang="en-US" dirty="0" smtClean="0">
                <a:latin typeface="Arial Rounded MT Bold" panose="020F0704030504030204" pitchFamily="34" charset="0"/>
              </a:rPr>
              <a:t> law states that Force is equal to mass times acceleration F = ma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048000"/>
            <a:ext cx="622875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17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Newton’s 3</a:t>
            </a:r>
            <a:r>
              <a:rPr lang="en-US" baseline="30000" dirty="0">
                <a:latin typeface="Arial Rounded MT Bold" panose="020F0704030504030204" pitchFamily="34" charset="0"/>
              </a:rPr>
              <a:t>rd</a:t>
            </a:r>
            <a:r>
              <a:rPr lang="en-US" dirty="0">
                <a:latin typeface="Arial Rounded MT Bold" panose="020F0704030504030204" pitchFamily="34" charset="0"/>
              </a:rPr>
              <a:t> law states that every action force has an equal and opposite reaction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4483797"/>
            <a:ext cx="4338638" cy="23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42385"/>
            <a:ext cx="2919412" cy="37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31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Potential Energy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Energy </a:t>
            </a:r>
            <a:r>
              <a:rPr lang="en-US" dirty="0">
                <a:latin typeface="Arial Rounded MT Bold" panose="020F0704030504030204" pitchFamily="34" charset="0"/>
              </a:rPr>
              <a:t>that is </a:t>
            </a:r>
            <a:r>
              <a:rPr lang="en-US" dirty="0" smtClean="0">
                <a:latin typeface="Arial Rounded MT Bold" panose="020F0704030504030204" pitchFamily="34" charset="0"/>
              </a:rPr>
              <a:t>stored </a:t>
            </a:r>
            <a:r>
              <a:rPr lang="en-US" dirty="0">
                <a:latin typeface="Arial Rounded MT Bold" panose="020F0704030504030204" pitchFamily="34" charset="0"/>
              </a:rPr>
              <a:t>as a result of position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The </a:t>
            </a:r>
            <a:r>
              <a:rPr lang="en-US" dirty="0">
                <a:latin typeface="Arial Rounded MT Bold" panose="020F0704030504030204" pitchFamily="34" charset="0"/>
              </a:rPr>
              <a:t>higher up an object the </a:t>
            </a:r>
            <a:r>
              <a:rPr lang="en-US" dirty="0" smtClean="0">
                <a:latin typeface="Arial Rounded MT Bold" panose="020F0704030504030204" pitchFamily="34" charset="0"/>
              </a:rPr>
              <a:t>greater its </a:t>
            </a:r>
            <a:r>
              <a:rPr lang="en-US" dirty="0">
                <a:latin typeface="Arial Rounded MT Bold" panose="020F0704030504030204" pitchFamily="34" charset="0"/>
              </a:rPr>
              <a:t>potential energy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The </a:t>
            </a:r>
            <a:r>
              <a:rPr lang="en-US" dirty="0">
                <a:latin typeface="Arial Rounded MT Bold" panose="020F0704030504030204" pitchFamily="34" charset="0"/>
              </a:rPr>
              <a:t>greater an object’s </a:t>
            </a:r>
            <a:r>
              <a:rPr lang="en-US" dirty="0" smtClean="0">
                <a:latin typeface="Arial Rounded MT Bold" panose="020F0704030504030204" pitchFamily="34" charset="0"/>
              </a:rPr>
              <a:t>mass, </a:t>
            </a:r>
            <a:r>
              <a:rPr lang="en-US" dirty="0">
                <a:latin typeface="Arial Rounded MT Bold" panose="020F0704030504030204" pitchFamily="34" charset="0"/>
              </a:rPr>
              <a:t>the greater its potential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Kinetic Energy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pPr lvl="0"/>
            <a:r>
              <a:rPr lang="en-US" dirty="0">
                <a:latin typeface="Arial Rounded MT Bold" panose="020F0704030504030204" pitchFamily="34" charset="0"/>
              </a:rPr>
              <a:t>The energy of </a:t>
            </a:r>
            <a:r>
              <a:rPr lang="en-US" dirty="0" smtClean="0">
                <a:latin typeface="Arial Rounded MT Bold" panose="020F0704030504030204" pitchFamily="34" charset="0"/>
              </a:rPr>
              <a:t>motion</a:t>
            </a:r>
          </a:p>
          <a:p>
            <a:pPr marL="0" lv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The greater the </a:t>
            </a:r>
            <a:r>
              <a:rPr lang="en-US" dirty="0" smtClean="0">
                <a:latin typeface="Arial Rounded MT Bold" panose="020F0704030504030204" pitchFamily="34" charset="0"/>
              </a:rPr>
              <a:t>mass </a:t>
            </a:r>
            <a:r>
              <a:rPr lang="en-US" dirty="0">
                <a:latin typeface="Arial Rounded MT Bold" panose="020F0704030504030204" pitchFamily="34" charset="0"/>
              </a:rPr>
              <a:t>and </a:t>
            </a:r>
            <a:r>
              <a:rPr lang="en-US" dirty="0" smtClean="0">
                <a:latin typeface="Arial Rounded MT Bold" panose="020F0704030504030204" pitchFamily="34" charset="0"/>
              </a:rPr>
              <a:t>speed </a:t>
            </a:r>
            <a:r>
              <a:rPr lang="en-US" dirty="0">
                <a:latin typeface="Arial Rounded MT Bold" panose="020F0704030504030204" pitchFamily="34" charset="0"/>
              </a:rPr>
              <a:t>of an object, the greater its kinetic energy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Transformation between Potential and Kinetic Energy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One form of energy can transform into another; however, some will always be “lost” from the system as thermal energy (friction)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9834" r="12730" b="21686"/>
          <a:stretch/>
        </p:blipFill>
        <p:spPr bwMode="auto">
          <a:xfrm>
            <a:off x="1524000" y="3348251"/>
            <a:ext cx="5597945" cy="346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7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                     Illustration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" y="685800"/>
            <a:ext cx="3581400" cy="5791200"/>
          </a:xfrm>
          <a:solidFill>
            <a:srgbClr val="006600"/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At the highest point, object ahs all potential,  0 kinetic energy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At the lowest point, object has 0 potential, all kinetic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At all points in between, one is going up as the other is going down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55" y="2819622"/>
            <a:ext cx="5557345" cy="401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</a:t>
            </a:r>
            <a:r>
              <a:rPr lang="en-US" dirty="0" err="1" smtClean="0"/>
              <a:t>vs</a:t>
            </a:r>
            <a:r>
              <a:rPr lang="en-US" dirty="0" smtClean="0"/>
              <a:t> Time Graph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Distance goes on the y axis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Time goes on the x axis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Interpreting distance-time graphs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Straight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line = constant speed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Curved line – speeding up or slowing down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Positive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slope – object is moving forward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The steeper the slope, the faster the object is moving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Horizontal line – object stops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Negative slope – object is moving backward</a:t>
            </a: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How to calculate Speed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The speed of an object is equal to its distance divided by the time it takes to travel that distance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V </a:t>
            </a:r>
            <a:r>
              <a:rPr lang="en-US" smtClean="0">
                <a:latin typeface="Arial Rounded MT Bold" panose="020F0704030504030204" pitchFamily="34" charset="0"/>
              </a:rPr>
              <a:t>= d/t    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4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0"/>
            <a:ext cx="5638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Distance </a:t>
            </a:r>
            <a:r>
              <a:rPr lang="en-US" dirty="0" err="1" smtClean="0">
                <a:latin typeface="Arial Rounded MT Bold" panose="020F0704030504030204" pitchFamily="34" charset="0"/>
              </a:rPr>
              <a:t>vs</a:t>
            </a:r>
            <a:r>
              <a:rPr lang="en-US" dirty="0" smtClean="0">
                <a:latin typeface="Arial Rounded MT Bold" panose="020F0704030504030204" pitchFamily="34" charset="0"/>
              </a:rPr>
              <a:t> Time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38242" name="Picture 2" descr="http://upload.wikimedia.org/wikipedia/commons/6/63/Distance-time_graph_ex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705014"/>
            <a:ext cx="8040296" cy="5695786"/>
          </a:xfrm>
          <a:prstGeom prst="rect">
            <a:avLst/>
          </a:prstGeom>
          <a:solidFill>
            <a:srgbClr val="006600"/>
          </a:solidFill>
        </p:spPr>
      </p:pic>
      <p:sp>
        <p:nvSpPr>
          <p:cNvPr id="6" name="Rectangle 5"/>
          <p:cNvSpPr/>
          <p:nvPr/>
        </p:nvSpPr>
        <p:spPr>
          <a:xfrm>
            <a:off x="2209800" y="317387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0403" y="9906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2942897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59457"/>
            <a:ext cx="9144000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Describe the motion of the object during each section</a:t>
            </a:r>
            <a:r>
              <a:rPr lang="en-US" sz="3200" dirty="0" smtClean="0">
                <a:solidFill>
                  <a:schemeClr val="bg1"/>
                </a:solidFill>
                <a:latin typeface="Bradley Hand ITC" pitchFamily="66" charset="0"/>
              </a:rPr>
              <a:t>.</a:t>
            </a:r>
            <a:endParaRPr lang="en-US" sz="32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SC.6.P.12.1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845"/>
            <a:ext cx="8839200" cy="1143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Types of forces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5486400"/>
          </a:xfrm>
          <a:solidFill>
            <a:srgbClr val="0066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Contact forces –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two or more objects are touching each other (even if you can’t see one or more of them)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Air resistance (works against the motion of object)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Push/pull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Friction (works against the motion of object)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Non-contact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Gravity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Magnetism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Electricity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677</Words>
  <Application>Microsoft Office PowerPoint</Application>
  <PresentationFormat>On-screen Show (4:3)</PresentationFormat>
  <Paragraphs>107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No Bell work question today</vt:lpstr>
      <vt:lpstr>Potential Energy</vt:lpstr>
      <vt:lpstr>Kinetic Energy</vt:lpstr>
      <vt:lpstr>Transformation between Potential and Kinetic Energy</vt:lpstr>
      <vt:lpstr>                      Illustration</vt:lpstr>
      <vt:lpstr>Distance vs Time Graph </vt:lpstr>
      <vt:lpstr>How to calculate Speed   </vt:lpstr>
      <vt:lpstr>Distance vs Time</vt:lpstr>
      <vt:lpstr>Types of forces</vt:lpstr>
      <vt:lpstr>Non-contact – these forces occur even when two objects are not touching</vt:lpstr>
      <vt:lpstr>Distance, mass, and gravity</vt:lpstr>
      <vt:lpstr>Balanced vs unbalanced forces</vt:lpstr>
      <vt:lpstr>PowerPoint Presentation</vt:lpstr>
      <vt:lpstr>PowerPoint Presentation</vt:lpstr>
      <vt:lpstr>Unbalanced forces</vt:lpstr>
      <vt:lpstr>Newton’s 2nd and 3rd laws of motion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Science  FCAT 2.0 Review</dc:title>
  <dc:creator>halletra</dc:creator>
  <cp:lastModifiedBy>Angela</cp:lastModifiedBy>
  <cp:revision>245</cp:revision>
  <dcterms:created xsi:type="dcterms:W3CDTF">2012-02-06T20:27:58Z</dcterms:created>
  <dcterms:modified xsi:type="dcterms:W3CDTF">2018-01-26T03:19:37Z</dcterms:modified>
</cp:coreProperties>
</file>