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0" r:id="rId2"/>
    <p:sldId id="418" r:id="rId3"/>
    <p:sldId id="408" r:id="rId4"/>
    <p:sldId id="417" r:id="rId5"/>
    <p:sldId id="372" r:id="rId6"/>
    <p:sldId id="375" r:id="rId7"/>
    <p:sldId id="409" r:id="rId8"/>
    <p:sldId id="410" r:id="rId9"/>
    <p:sldId id="423" r:id="rId10"/>
    <p:sldId id="422" r:id="rId11"/>
    <p:sldId id="421" r:id="rId12"/>
    <p:sldId id="424" r:id="rId13"/>
    <p:sldId id="411" r:id="rId14"/>
    <p:sldId id="412" r:id="rId15"/>
    <p:sldId id="413" r:id="rId16"/>
    <p:sldId id="414" r:id="rId17"/>
    <p:sldId id="425" r:id="rId18"/>
    <p:sldId id="415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6699FF"/>
    <a:srgbClr val="99CCFF"/>
    <a:srgbClr val="000066"/>
    <a:srgbClr val="003399"/>
    <a:srgbClr val="000099"/>
    <a:srgbClr val="FDC58D"/>
    <a:srgbClr val="FDD08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E1E74B-13B3-4BAA-BC53-63410B71CF88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126306-1596-4959-A3DE-4EF8E65DD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74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0AA1E4-86A0-4925-9E72-9AA51A3FFEBB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B5E2A7-E3CC-4A45-A4BA-AAC588D8A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2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51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65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86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45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54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40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19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5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4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3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16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1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89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E2A7-E3CC-4A45-A4BA-AAC588D8A0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6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C819C-62C5-4765-9112-BA5E54789F40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DEDF1F-DF55-4DDE-BCEB-9257A28D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414" name="Picture 6" descr="http://science.phillipmartin.info/science_human_eye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1400" y="5029200"/>
            <a:ext cx="1460090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6629400" y="658100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Created by:</a:t>
            </a:r>
            <a:r>
              <a:rPr lang="en-US" sz="1200" baseline="0" dirty="0"/>
              <a:t> R. </a:t>
            </a:r>
            <a:r>
              <a:rPr lang="en-US" sz="1200" baseline="0" dirty="0" err="1"/>
              <a:t>Hallett-Njuguna</a:t>
            </a:r>
            <a:r>
              <a:rPr lang="en-US" sz="1200" baseline="0" dirty="0"/>
              <a:t>, SCPS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Kristen ITC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4ki28XLzO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6</a:t>
            </a:r>
            <a:r>
              <a:rPr lang="en-US" baseline="30000" dirty="0">
                <a:latin typeface="Arial Rounded MT Bold" panose="020F0704030504030204" pitchFamily="34" charset="0"/>
              </a:rPr>
              <a:t>th</a:t>
            </a:r>
            <a:r>
              <a:rPr lang="en-US" dirty="0">
                <a:latin typeface="Arial Rounded MT Bold" panose="020F0704030504030204" pitchFamily="34" charset="0"/>
              </a:rPr>
              <a:t> Grade Life Science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3124200"/>
          </a:xfrm>
          <a:solidFill>
            <a:srgbClr val="006600"/>
          </a:solidFill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Organization of Organisms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5" y="0"/>
            <a:ext cx="8839200" cy="11430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Plant organelles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5562600"/>
          </a:xfrm>
          <a:solidFill>
            <a:srgbClr val="006600"/>
          </a:solidFill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In addition to the organelles found in animal cells, plant cells also include the following organelles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66" y="3048000"/>
            <a:ext cx="8915400" cy="4708981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Chloroplasts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– location of photosynthesis, where plants and other autotrophs make their own food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Cell Wall 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– structure and protection of cell (outside the cell membrane)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Permanent vacuole 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– large storage site, takes up approx. 90% of cell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25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Bacteria are so Basic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/>
          <a:lstStyle/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No nucleus, DNA scattered throughout cell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Cell wall present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Unicellular (exist as one cell)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7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35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Cell Structure 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/>
          <a:lstStyle/>
          <a:p>
            <a:r>
              <a:rPr lang="en-US" dirty="0">
                <a:latin typeface="+mn-lt"/>
              </a:rPr>
              <a:t>The structure of a cell helps it do it’s job (perform it’s function) </a:t>
            </a:r>
          </a:p>
          <a:p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Muscle cells have lots of mitochondria for energy</a:t>
            </a:r>
          </a:p>
          <a:p>
            <a:pPr lvl="1"/>
            <a:r>
              <a:rPr lang="en-US" dirty="0">
                <a:latin typeface="+mn-lt"/>
              </a:rPr>
              <a:t>Cell wall and vacuole make plant cells rigid</a:t>
            </a:r>
          </a:p>
          <a:p>
            <a:pPr lvl="1"/>
            <a:r>
              <a:rPr lang="en-US" dirty="0">
                <a:latin typeface="+mn-lt"/>
              </a:rPr>
              <a:t>A bacterial cell’s flagellum helps it move</a:t>
            </a:r>
          </a:p>
          <a:p>
            <a:pPr lvl="1"/>
            <a:r>
              <a:rPr lang="en-US" dirty="0">
                <a:latin typeface="+mn-lt"/>
              </a:rPr>
              <a:t>Red blood cells have no nucleus – allow more oxygen transport</a:t>
            </a:r>
          </a:p>
          <a:p>
            <a:pPr lvl="1"/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644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Human Body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  <a:solidFill>
            <a:srgbClr val="006600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Digestive – intake and metabolism of food 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Nervous – sends messages through electrical signals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Reproductive – produce offspring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Integumentary – protective layer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Muscular – provides movement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Skeletal – provides structure</a:t>
            </a:r>
          </a:p>
          <a:p>
            <a:r>
              <a:rPr lang="en-US" dirty="0">
                <a:latin typeface="+mn-lt"/>
                <a:cs typeface="Calibri" pitchFamily="34" charset="0"/>
              </a:rPr>
              <a:t>Endocrine – makes hormones and other chemicals</a:t>
            </a:r>
          </a:p>
          <a:p>
            <a:r>
              <a:rPr lang="en-US" dirty="0">
                <a:latin typeface="+mn-lt"/>
                <a:cs typeface="Calibri" pitchFamily="34" charset="0"/>
              </a:rPr>
              <a:t>Lymphatic/Immune – fights infection</a:t>
            </a:r>
          </a:p>
          <a:p>
            <a:r>
              <a:rPr lang="en-US" dirty="0">
                <a:latin typeface="+mn-lt"/>
                <a:cs typeface="Calibri" pitchFamily="34" charset="0"/>
              </a:rPr>
              <a:t>Circulatory – transports materials through the body</a:t>
            </a:r>
          </a:p>
          <a:p>
            <a:r>
              <a:rPr lang="en-US" dirty="0">
                <a:latin typeface="+mn-lt"/>
              </a:rPr>
              <a:t>Excretory – eliminates waste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Systems work together to maintain homeostasis (balance) in the body</a:t>
            </a:r>
          </a:p>
        </p:txBody>
      </p:sp>
    </p:spTree>
    <p:extLst>
      <p:ext uri="{BB962C8B-B14F-4D97-AF65-F5344CB8AC3E}">
        <p14:creationId xmlns:p14="http://schemas.microsoft.com/office/powerpoint/2010/main" val="6573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Infectious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486400"/>
          </a:xfrm>
          <a:solidFill>
            <a:srgbClr val="006600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Bacteria – Prokaryotic, Single cell, Living organisms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	not all bacteria are harmful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Viruses – </a:t>
            </a:r>
            <a:r>
              <a:rPr lang="en-US" u="sng" dirty="0">
                <a:latin typeface="Arial Rounded MT Bold" panose="020F0704030504030204" pitchFamily="34" charset="0"/>
              </a:rPr>
              <a:t>Not living organisms</a:t>
            </a:r>
            <a:r>
              <a:rPr lang="en-US" dirty="0">
                <a:latin typeface="Arial Rounded MT Bold" panose="020F0704030504030204" pitchFamily="34" charset="0"/>
              </a:rPr>
              <a:t>, viruses use the DNA or RNA of a host to replicate (make new viruses)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Fungus – eukaryotic, single or multicellular, no chlorophyll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	include mushrooms, yeasts, </a:t>
            </a:r>
            <a:r>
              <a:rPr lang="en-US" dirty="0" err="1">
                <a:latin typeface="Arial Rounded MT Bold" panose="020F0704030504030204" pitchFamily="34" charset="0"/>
              </a:rPr>
              <a:t>etc</a:t>
            </a:r>
            <a:endParaRPr lang="en-US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5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Classification of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Domains: 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archaea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bacteria,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eukarya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u="sng" dirty="0">
                <a:latin typeface="Calibri" pitchFamily="34" charset="0"/>
                <a:cs typeface="Calibri" pitchFamily="34" charset="0"/>
              </a:rPr>
              <a:t>K</a:t>
            </a:r>
            <a:r>
              <a:rPr lang="en-US" dirty="0">
                <a:latin typeface="Calibri" pitchFamily="34" charset="0"/>
                <a:cs typeface="Calibri" pitchFamily="34" charset="0"/>
              </a:rPr>
              <a:t>ingdoms:  Plants, Animals, fungi,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protists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(all in kingdom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eukarya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u="sng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>
                <a:latin typeface="Calibri" pitchFamily="34" charset="0"/>
                <a:cs typeface="Calibri" pitchFamily="34" charset="0"/>
              </a:rPr>
              <a:t>hylum</a:t>
            </a:r>
          </a:p>
          <a:p>
            <a:r>
              <a:rPr lang="en-US" u="sng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dirty="0">
                <a:latin typeface="Calibri" pitchFamily="34" charset="0"/>
                <a:cs typeface="Calibri" pitchFamily="34" charset="0"/>
              </a:rPr>
              <a:t>lass</a:t>
            </a:r>
          </a:p>
          <a:p>
            <a:r>
              <a:rPr lang="en-US" u="sng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dirty="0">
                <a:latin typeface="Calibri" pitchFamily="34" charset="0"/>
                <a:cs typeface="Calibri" pitchFamily="34" charset="0"/>
              </a:rPr>
              <a:t>rder</a:t>
            </a:r>
          </a:p>
          <a:p>
            <a:r>
              <a:rPr lang="en-US" u="sng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dirty="0">
                <a:latin typeface="Calibri" pitchFamily="34" charset="0"/>
                <a:cs typeface="Calibri" pitchFamily="34" charset="0"/>
              </a:rPr>
              <a:t>amily</a:t>
            </a:r>
          </a:p>
          <a:p>
            <a:r>
              <a:rPr lang="en-US" u="sng" dirty="0">
                <a:latin typeface="Calibri" pitchFamily="34" charset="0"/>
                <a:cs typeface="Calibri" pitchFamily="34" charset="0"/>
              </a:rPr>
              <a:t>G</a:t>
            </a:r>
            <a:r>
              <a:rPr lang="en-US" dirty="0">
                <a:latin typeface="Calibri" pitchFamily="34" charset="0"/>
                <a:cs typeface="Calibri" pitchFamily="34" charset="0"/>
              </a:rPr>
              <a:t>enus</a:t>
            </a:r>
          </a:p>
          <a:p>
            <a:r>
              <a:rPr lang="en-US" u="sng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dirty="0">
                <a:latin typeface="Calibri" pitchFamily="34" charset="0"/>
                <a:cs typeface="Calibri" pitchFamily="34" charset="0"/>
              </a:rPr>
              <a:t>pecies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How to remember:  Dear King Phillip Came over for Great Spaghetti!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465713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Organisms are identified by their Genus and Species Names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Example:  </a:t>
            </a:r>
            <a:r>
              <a:rPr lang="en-US" sz="2000" i="1" dirty="0" err="1">
                <a:solidFill>
                  <a:srgbClr val="FFFF00"/>
                </a:solidFill>
              </a:rPr>
              <a:t>Canis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familiaris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18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765649" cy="682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28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8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Other ways of classifying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638800"/>
          </a:xfrm>
          <a:solidFill>
            <a:srgbClr val="0066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How it obtains energy:</a:t>
            </a:r>
          </a:p>
          <a:p>
            <a:r>
              <a:rPr lang="en-US" u="sng" dirty="0">
                <a:latin typeface="Calibri" pitchFamily="34" charset="0"/>
                <a:cs typeface="Calibri" pitchFamily="34" charset="0"/>
              </a:rPr>
              <a:t>Auto</a:t>
            </a:r>
            <a:r>
              <a:rPr lang="en-US" dirty="0">
                <a:latin typeface="Calibri" pitchFamily="34" charset="0"/>
                <a:cs typeface="Calibri" pitchFamily="34" charset="0"/>
              </a:rPr>
              <a:t>trophs produce their own food (plants and bacteria), AKA producers</a:t>
            </a:r>
          </a:p>
          <a:p>
            <a:r>
              <a:rPr lang="en-US" u="sng" dirty="0">
                <a:latin typeface="Calibri" pitchFamily="34" charset="0"/>
                <a:cs typeface="Calibri" pitchFamily="34" charset="0"/>
              </a:rPr>
              <a:t>Hetero</a:t>
            </a:r>
            <a:r>
              <a:rPr lang="en-US" dirty="0">
                <a:latin typeface="Calibri" pitchFamily="34" charset="0"/>
                <a:cs typeface="Calibri" pitchFamily="34" charset="0"/>
              </a:rPr>
              <a:t>trophs have to obtain their food from an outside source, AKA consumers</a:t>
            </a:r>
          </a:p>
          <a:p>
            <a:pPr marL="0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Cell Structure: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Prokaryotes – no nucleus and Eukaryotes – have a nucleus</a:t>
            </a:r>
          </a:p>
          <a:p>
            <a:pPr marL="0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Similar organism structures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Vertebrates and invertebrates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Vascular and nonvascular plants</a:t>
            </a:r>
          </a:p>
        </p:txBody>
      </p:sp>
    </p:spTree>
    <p:extLst>
      <p:ext uri="{BB962C8B-B14F-4D97-AF65-F5344CB8AC3E}">
        <p14:creationId xmlns:p14="http://schemas.microsoft.com/office/powerpoint/2010/main" val="281614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Structure of an organism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006600"/>
          </a:solidFill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Unicellular – organisms that exist as a single cell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Bacteria, most </a:t>
            </a:r>
            <a:r>
              <a:rPr lang="en-US" dirty="0" err="1">
                <a:latin typeface="Arial Rounded MT Bold" panose="020F0704030504030204" pitchFamily="34" charset="0"/>
              </a:rPr>
              <a:t>protists</a:t>
            </a:r>
            <a:r>
              <a:rPr lang="en-US" dirty="0">
                <a:latin typeface="Arial Rounded MT Bold" panose="020F0704030504030204" pitchFamily="34" charset="0"/>
              </a:rPr>
              <a:t>, some fungi</a:t>
            </a:r>
          </a:p>
          <a:p>
            <a:pPr marL="457200" lvl="1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Multicellular – organisms made of more than one cell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All plants and animals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Most fungi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Many algae</a:t>
            </a:r>
          </a:p>
        </p:txBody>
      </p:sp>
    </p:spTree>
    <p:extLst>
      <p:ext uri="{BB962C8B-B14F-4D97-AF65-F5344CB8AC3E}">
        <p14:creationId xmlns:p14="http://schemas.microsoft.com/office/powerpoint/2010/main" val="42543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Hierarchy of a multicellular organism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006600"/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Organisms are made up of multiple organ systems</a:t>
            </a:r>
          </a:p>
          <a:p>
            <a:r>
              <a:rPr lang="en-US" dirty="0">
                <a:latin typeface="+mn-lt"/>
              </a:rPr>
              <a:t>An organ system is made up of multiple organs</a:t>
            </a:r>
          </a:p>
          <a:p>
            <a:r>
              <a:rPr lang="en-US" dirty="0">
                <a:latin typeface="+mn-lt"/>
              </a:rPr>
              <a:t>An organ is made up of multiple tissues</a:t>
            </a:r>
          </a:p>
          <a:p>
            <a:r>
              <a:rPr lang="en-US" dirty="0">
                <a:latin typeface="+mn-lt"/>
              </a:rPr>
              <a:t>A tissue is made up of multiple cells</a:t>
            </a:r>
          </a:p>
          <a:p>
            <a:r>
              <a:rPr lang="en-US" dirty="0">
                <a:latin typeface="+mn-lt"/>
              </a:rPr>
              <a:t>A cell is made up of multiple molecules – smallest unit of life</a:t>
            </a:r>
          </a:p>
          <a:p>
            <a:r>
              <a:rPr lang="en-US" dirty="0">
                <a:latin typeface="+mn-lt"/>
              </a:rPr>
              <a:t>Cells contain organelles, which are made of molecules</a:t>
            </a:r>
          </a:p>
          <a:p>
            <a:r>
              <a:rPr lang="en-US" dirty="0">
                <a:latin typeface="+mn-lt"/>
              </a:rPr>
              <a:t>Molecules are made up of atoms</a:t>
            </a:r>
          </a:p>
          <a:p>
            <a:r>
              <a:rPr lang="en-US" dirty="0">
                <a:latin typeface="+mn-lt"/>
              </a:rPr>
              <a:t>The atom is the smallest unit of all matter</a:t>
            </a:r>
          </a:p>
        </p:txBody>
      </p:sp>
    </p:spTree>
    <p:extLst>
      <p:ext uri="{BB962C8B-B14F-4D97-AF65-F5344CB8AC3E}">
        <p14:creationId xmlns:p14="http://schemas.microsoft.com/office/powerpoint/2010/main" val="225765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Hierarchy of a multicellular organism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9833"/>
            <a:ext cx="8077200" cy="69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65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Hierarchy</a:t>
            </a:r>
          </a:p>
        </p:txBody>
      </p:sp>
      <p:pic>
        <p:nvPicPr>
          <p:cNvPr id="146434" name="Picture 2" descr="http://cliparts101.com/files/477/811AF0E9F9C473AE0A65A4EC7410915F/lrg_Atom_Mod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892474"/>
            <a:ext cx="1219200" cy="1219200"/>
          </a:xfrm>
          <a:prstGeom prst="rect">
            <a:avLst/>
          </a:prstGeom>
          <a:noFill/>
        </p:spPr>
      </p:pic>
      <p:pic>
        <p:nvPicPr>
          <p:cNvPr id="146436" name="Picture 4" descr="http://upload.wikimedia.org/wikipedia/commons/4/41/Caffeine_Molecu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7116" y="1920458"/>
            <a:ext cx="1337220" cy="1143000"/>
          </a:xfrm>
          <a:prstGeom prst="rect">
            <a:avLst/>
          </a:prstGeom>
          <a:noFill/>
        </p:spPr>
      </p:pic>
      <p:pic>
        <p:nvPicPr>
          <p:cNvPr id="146438" name="Picture 6" descr="http://www.stemcellsinc.com/images/charts/cell_carto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8182" y="1905000"/>
            <a:ext cx="1326696" cy="1143000"/>
          </a:xfrm>
          <a:prstGeom prst="rect">
            <a:avLst/>
          </a:prstGeom>
          <a:noFill/>
        </p:spPr>
      </p:pic>
      <p:pic>
        <p:nvPicPr>
          <p:cNvPr id="146442" name="Picture 10" descr="http://ultralieve-ie.sp-cdn.net/media/ultralieve/images/symptoms-normal-and-strained-muscle-tissue.jpg"/>
          <p:cNvPicPr>
            <a:picLocks noChangeAspect="1" noChangeArrowheads="1"/>
          </p:cNvPicPr>
          <p:nvPr/>
        </p:nvPicPr>
        <p:blipFill>
          <a:blip r:embed="rId6" cstate="print"/>
          <a:srcRect l="62785" t="54321" r="6835" b="6173"/>
          <a:stretch>
            <a:fillRect/>
          </a:stretch>
        </p:blipFill>
        <p:spPr bwMode="auto">
          <a:xfrm>
            <a:off x="7777162" y="1828800"/>
            <a:ext cx="1214438" cy="1295400"/>
          </a:xfrm>
          <a:prstGeom prst="rect">
            <a:avLst/>
          </a:prstGeom>
          <a:noFill/>
        </p:spPr>
      </p:pic>
      <p:pic>
        <p:nvPicPr>
          <p:cNvPr id="146444" name="Picture 12" descr="http://www.scienceahead.com/images/human-heart1111_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1772694"/>
            <a:ext cx="1219200" cy="1478814"/>
          </a:xfrm>
          <a:prstGeom prst="rect">
            <a:avLst/>
          </a:prstGeom>
          <a:noFill/>
        </p:spPr>
      </p:pic>
      <p:pic>
        <p:nvPicPr>
          <p:cNvPr id="146448" name="Picture 16" descr="http://www.sciencephoto.com/image/303935/large/P2060515-Cardiovascular_system,_computer_artwork-SPL.jpg"/>
          <p:cNvPicPr>
            <a:picLocks noChangeAspect="1" noChangeArrowheads="1"/>
          </p:cNvPicPr>
          <p:nvPr/>
        </p:nvPicPr>
        <p:blipFill>
          <a:blip r:embed="rId8" cstate="print"/>
          <a:srcRect l="9174" r="8257" b="6415"/>
          <a:stretch>
            <a:fillRect/>
          </a:stretch>
        </p:blipFill>
        <p:spPr bwMode="auto">
          <a:xfrm>
            <a:off x="5410200" y="1752600"/>
            <a:ext cx="995517" cy="1371600"/>
          </a:xfrm>
          <a:prstGeom prst="rect">
            <a:avLst/>
          </a:prstGeom>
          <a:noFill/>
        </p:spPr>
      </p:pic>
      <p:pic>
        <p:nvPicPr>
          <p:cNvPr id="146450" name="Picture 18" descr="http://media.nj.com/yankees_main/photo/derek-jeter-0627-408b838a55ff89e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1600200"/>
            <a:ext cx="1219200" cy="178351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676400" y="33528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335280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0" y="3352800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35384" y="335280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9676" y="3352800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85496" y="335280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42980" y="3352800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4876800"/>
            <a:ext cx="8610600" cy="2062103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Label the pictures above as: atom, molecule, cell, tissue, organ, organ system, or organism.  Then put them in order of increasing complexity</a:t>
            </a:r>
            <a:r>
              <a:rPr lang="en-US" sz="3200" dirty="0">
                <a:solidFill>
                  <a:schemeClr val="bg1"/>
                </a:solidFill>
                <a:latin typeface="Bradley Hand ITC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Cell Theory – an EXPLANATION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371600"/>
            <a:ext cx="79935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 living things are made out of cells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2133600"/>
            <a:ext cx="69864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Cells are the smallest unit of life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842530"/>
            <a:ext cx="6552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 cells come from other cells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767" y="4303455"/>
            <a:ext cx="8686800" cy="255454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Like many other examples throughout Science, the Cell theory was developed and modified over time by many scientists (Hooke, Schwann, and Schleiden get most of the credit)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SC.6.L.14.2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4873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Homeostasis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  <a:solidFill>
            <a:srgbClr val="006600"/>
          </a:solidFill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  <a:cs typeface="Arial" pitchFamily="34" charset="0"/>
              </a:rPr>
              <a:t>Homeostasis – processes cells use to maintain their internal and external environments 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  <a:cs typeface="Arial" pitchFamily="34" charset="0"/>
              </a:rPr>
              <a:t>All living organisms try to maintain homeostasis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  <a:cs typeface="Arial" pitchFamily="34" charset="0"/>
              </a:rPr>
              <a:t>All ecosystems try to maintain homeostasis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itchFamily="34" charset="0"/>
              </a:rPr>
              <a:t>Processes that maintain homeostasis</a:t>
            </a:r>
          </a:p>
          <a:p>
            <a:pPr marL="1371600" lvl="2" indent="-457200">
              <a:buAutoNum type="arabicPeriod"/>
            </a:pPr>
            <a:r>
              <a:rPr lang="en-US" dirty="0">
                <a:latin typeface="Arial Rounded MT Bold" panose="020F0704030504030204" pitchFamily="34" charset="0"/>
                <a:cs typeface="Arial" pitchFamily="34" charset="0"/>
              </a:rPr>
              <a:t>Getting Energy from food</a:t>
            </a:r>
          </a:p>
          <a:p>
            <a:pPr marL="1371600" lvl="2" indent="-457200">
              <a:buAutoNum type="arabicPeriod"/>
            </a:pPr>
            <a:r>
              <a:rPr lang="en-US" dirty="0">
                <a:latin typeface="Arial Rounded MT Bold" panose="020F0704030504030204" pitchFamily="34" charset="0"/>
                <a:cs typeface="Arial" pitchFamily="34" charset="0"/>
              </a:rPr>
              <a:t>Getting rid of waste </a:t>
            </a:r>
          </a:p>
          <a:p>
            <a:pPr marL="1371600" lvl="2" indent="-457200">
              <a:buAutoNum type="arabicPeriod"/>
            </a:pPr>
            <a:r>
              <a:rPr lang="en-US" dirty="0">
                <a:latin typeface="Arial Rounded MT Bold" panose="020F0704030504030204" pitchFamily="34" charset="0"/>
                <a:cs typeface="Arial" pitchFamily="34" charset="0"/>
              </a:rPr>
              <a:t>Reproduction</a:t>
            </a:r>
          </a:p>
          <a:p>
            <a:pPr marL="457200" lvl="1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2359"/>
            <a:ext cx="8839200" cy="11430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Organelles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009014"/>
            <a:ext cx="8382000" cy="584775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Plant  AND animal cell organelles:</a:t>
            </a:r>
          </a:p>
          <a:p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Nucleus – contains the DNA, directs activity of cell (city hall)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Cell Membrane – maintains homeostasis (city limits)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Mitochondria – produce energy by respiration (power plant)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Cytoplasm – gel-like substance enclosed within cell membrane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Ribosomes – make proteins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Golgi bodies – Packages, sorts, and delivers proteins (post office)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Endoplasmic Reticulum (rough with ribosomes/smooth without) – transports proteins and other items around the cell (highway system)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9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CC"/>
                </a:solidFill>
                <a:latin typeface="Arial Rounded MT Bold" panose="020F0704030504030204" pitchFamily="34" charset="0"/>
              </a:rPr>
              <a:t>Cell City Music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7" y="1200150"/>
            <a:ext cx="7543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866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20896</TotalTime>
  <Words>711</Words>
  <Application>Microsoft Office PowerPoint</Application>
  <PresentationFormat>On-screen Show (4:3)</PresentationFormat>
  <Paragraphs>136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Rounded MT Bold</vt:lpstr>
      <vt:lpstr>Bradley Hand ITC</vt:lpstr>
      <vt:lpstr>Calibri</vt:lpstr>
      <vt:lpstr>Kristen ITC</vt:lpstr>
      <vt:lpstr>Office Theme</vt:lpstr>
      <vt:lpstr>6th Grade Life Science Review</vt:lpstr>
      <vt:lpstr>Structure of an organism</vt:lpstr>
      <vt:lpstr>Hierarchy of a multicellular organism</vt:lpstr>
      <vt:lpstr>Hierarchy of a multicellular organism</vt:lpstr>
      <vt:lpstr>Hierarchy</vt:lpstr>
      <vt:lpstr>Cell Theory – an EXPLANATION</vt:lpstr>
      <vt:lpstr>Homeostasis</vt:lpstr>
      <vt:lpstr>Organelles</vt:lpstr>
      <vt:lpstr>Cell City Music Video</vt:lpstr>
      <vt:lpstr>Plant organelles</vt:lpstr>
      <vt:lpstr>Bacteria are so Basic</vt:lpstr>
      <vt:lpstr>PowerPoint Presentation</vt:lpstr>
      <vt:lpstr>Cell Structure and Function</vt:lpstr>
      <vt:lpstr>Human Body Systems</vt:lpstr>
      <vt:lpstr>Infectious agents</vt:lpstr>
      <vt:lpstr>Classification of organisms</vt:lpstr>
      <vt:lpstr>PowerPoint Presentation</vt:lpstr>
      <vt:lpstr>Other ways of classifying organisms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Science  FCAT 2.0 Review</dc:title>
  <dc:creator>halletra</dc:creator>
  <cp:lastModifiedBy>Buchanan, Angela M.</cp:lastModifiedBy>
  <cp:revision>264</cp:revision>
  <dcterms:created xsi:type="dcterms:W3CDTF">2012-02-06T20:27:58Z</dcterms:created>
  <dcterms:modified xsi:type="dcterms:W3CDTF">2019-02-11T20:14:18Z</dcterms:modified>
</cp:coreProperties>
</file>