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46" r:id="rId2"/>
    <p:sldId id="345" r:id="rId3"/>
    <p:sldId id="347" r:id="rId4"/>
    <p:sldId id="320" r:id="rId5"/>
    <p:sldId id="338" r:id="rId6"/>
    <p:sldId id="319" r:id="rId7"/>
    <p:sldId id="335" r:id="rId8"/>
    <p:sldId id="337" r:id="rId9"/>
    <p:sldId id="325" r:id="rId10"/>
    <p:sldId id="336" r:id="rId11"/>
    <p:sldId id="339" r:id="rId12"/>
    <p:sldId id="331" r:id="rId13"/>
    <p:sldId id="332" r:id="rId14"/>
    <p:sldId id="334" r:id="rId15"/>
    <p:sldId id="280" r:id="rId16"/>
    <p:sldId id="344" r:id="rId17"/>
    <p:sldId id="330" r:id="rId18"/>
    <p:sldId id="278" r:id="rId19"/>
    <p:sldId id="342" r:id="rId20"/>
    <p:sldId id="341" r:id="rId21"/>
    <p:sldId id="340" r:id="rId22"/>
    <p:sldId id="343" r:id="rId23"/>
    <p:sldId id="281" r:id="rId24"/>
    <p:sldId id="269" r:id="rId25"/>
    <p:sldId id="270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1" autoAdjust="0"/>
  </p:normalViewPr>
  <p:slideViewPr>
    <p:cSldViewPr>
      <p:cViewPr>
        <p:scale>
          <a:sx n="100" d="100"/>
          <a:sy n="100" d="100"/>
        </p:scale>
        <p:origin x="72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C7E3E-71F2-4551-B6E8-E32D9CB26713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EF76F-1D61-4393-9967-0E7B96A5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7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40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66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20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9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29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83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57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77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93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49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90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65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8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84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29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4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2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66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F76F-1D61-4393-9967-0E7B96A520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3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2/1/2019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2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2/1/2019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9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2/1/2019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3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2/1/2019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8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2/1/2019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5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2/1/2019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6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2/1/2019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3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2/1/2019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5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2/1/2019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8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2/1/2019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8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>
                <a:solidFill>
                  <a:prstClr val="black"/>
                </a:solidFill>
              </a:rPr>
              <a:pPr/>
              <a:t>2/1/2019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1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414" name="Picture 6" descr="http://science.phillipmartin.info/science_human_eye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81400" y="5029200"/>
            <a:ext cx="1460090" cy="182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6629400" y="658100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Created by: R. </a:t>
            </a:r>
            <a:r>
              <a:rPr lang="en-US" sz="1200" dirty="0" err="1">
                <a:solidFill>
                  <a:prstClr val="black"/>
                </a:solidFill>
              </a:rPr>
              <a:t>Hallett-Njuguna</a:t>
            </a:r>
            <a:r>
              <a:rPr lang="en-US" sz="1200" dirty="0">
                <a:solidFill>
                  <a:prstClr val="black"/>
                </a:solidFill>
              </a:rPr>
              <a:t>, SCPS</a:t>
            </a:r>
          </a:p>
        </p:txBody>
      </p:sp>
    </p:spTree>
    <p:extLst>
      <p:ext uri="{BB962C8B-B14F-4D97-AF65-F5344CB8AC3E}">
        <p14:creationId xmlns:p14="http://schemas.microsoft.com/office/powerpoint/2010/main" val="388967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Kristen ITC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11200-2D89-4DE6-BE5A-6295F2C25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Bell Work 23-5 (turn in next week)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815FB-27D7-4EEF-8FA4-E6C4CA4DD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  <a:solidFill>
            <a:srgbClr val="00B0F0"/>
          </a:solidFill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room temperature, the solubility of sugar is approximately 2g/mL of water.  Based on this intrinsic property of matter, how much sugar would you expect to be able to dissolve in 100mL of water?  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 into computers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Flight Adventure Deck assignment?</a:t>
            </a:r>
          </a:p>
        </p:txBody>
      </p:sp>
    </p:spTree>
    <p:extLst>
      <p:ext uri="{BB962C8B-B14F-4D97-AF65-F5344CB8AC3E}">
        <p14:creationId xmlns:p14="http://schemas.microsoft.com/office/powerpoint/2010/main" val="3234556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74" y="-15082"/>
            <a:ext cx="9164109" cy="687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540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8392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4144963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Earth’s atmosphere serves as a “shield” that protects us from harmful debris, energy,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etc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and it insulates the planet by trapping heat in a process called the Greenhouse Effect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4942"/>
            <a:ext cx="4572000" cy="370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54942"/>
            <a:ext cx="4572000" cy="370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36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2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of Earth’s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00B0F0"/>
          </a:solidFill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Troposphere – closest to land, where weather occurs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Stratosphere – ozone is here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Mesosphere – middle layer, very cold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Thermosphere – temp changes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Exosphere – outermost layer – some molecules escape into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2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1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T</a:t>
            </a:r>
            <a:r>
              <a:rPr lang="en-US" dirty="0"/>
              <a:t>he </a:t>
            </a:r>
            <a:r>
              <a:rPr lang="en-US" u="sng" dirty="0"/>
              <a:t>S</a:t>
            </a:r>
            <a:r>
              <a:rPr lang="en-US" dirty="0"/>
              <a:t>mart </a:t>
            </a:r>
            <a:r>
              <a:rPr lang="en-US" u="sng" dirty="0"/>
              <a:t>M</a:t>
            </a:r>
            <a:r>
              <a:rPr lang="en-US" dirty="0"/>
              <a:t>an </a:t>
            </a:r>
            <a:r>
              <a:rPr lang="en-US" u="sng" dirty="0"/>
              <a:t>T</a:t>
            </a:r>
            <a:r>
              <a:rPr lang="en-US" dirty="0"/>
              <a:t>akes the Elevator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6539"/>
            <a:ext cx="8710034" cy="487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368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5626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Wind occurs because Earth is heated unevenly</a:t>
            </a: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Land heats and cools faster than water, hot air rises and cool air sinks through convection</a:t>
            </a:r>
          </a:p>
          <a:p>
            <a:pPr marL="457200" lvl="1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Sea breeze happens in the morning, when air over land heats quickly and wind blows from the sea</a:t>
            </a:r>
          </a:p>
          <a:p>
            <a:pPr marL="457200" lvl="1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Land breeze happens in the evening, when air over land cools quickly and wind blows from the land back out toward the sea</a:t>
            </a:r>
          </a:p>
        </p:txBody>
      </p:sp>
    </p:spTree>
    <p:extLst>
      <p:ext uri="{BB962C8B-B14F-4D97-AF65-F5344CB8AC3E}">
        <p14:creationId xmlns:p14="http://schemas.microsoft.com/office/powerpoint/2010/main" val="1219282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944562"/>
          </a:xfrm>
        </p:spPr>
        <p:txBody>
          <a:bodyPr/>
          <a:lstStyle/>
          <a:p>
            <a:r>
              <a:rPr lang="en-US" dirty="0"/>
              <a:t>Local Winds</a:t>
            </a:r>
          </a:p>
        </p:txBody>
      </p:sp>
      <p:pic>
        <p:nvPicPr>
          <p:cNvPr id="2050" name="Picture 2" descr="http://www.free-online-private-pilot-ground-school.com/images/sea-land-breez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4399"/>
            <a:ext cx="7620000" cy="5796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95800" y="3733800"/>
            <a:ext cx="609600" cy="228600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1600200"/>
            <a:ext cx="685800" cy="22860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0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SC.6.E.7.5</a:t>
            </a:r>
          </a:p>
        </p:txBody>
      </p:sp>
    </p:spTree>
    <p:extLst>
      <p:ext uri="{BB962C8B-B14F-4D97-AF65-F5344CB8AC3E}">
        <p14:creationId xmlns:p14="http://schemas.microsoft.com/office/powerpoint/2010/main" val="716741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2341"/>
            <a:ext cx="8839200" cy="1143000"/>
          </a:xfrm>
        </p:spPr>
        <p:txBody>
          <a:bodyPr/>
          <a:lstStyle/>
          <a:p>
            <a:r>
              <a:rPr lang="en-US" dirty="0">
                <a:latin typeface="Harrington" panose="04040505050A02020702" pitchFamily="82" charset="0"/>
              </a:rPr>
              <a:t>Global Winds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5341"/>
            <a:ext cx="5943600" cy="564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453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vs. 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00B0F0"/>
          </a:solidFill>
        </p:spPr>
        <p:txBody>
          <a:bodyPr/>
          <a:lstStyle/>
          <a:p>
            <a:r>
              <a:rPr lang="en-US" dirty="0">
                <a:latin typeface="+mn-lt"/>
              </a:rPr>
              <a:t>Weather is the day-to-day state of the atmosphere in a region</a:t>
            </a:r>
          </a:p>
          <a:p>
            <a:pPr lvl="1"/>
            <a:r>
              <a:rPr lang="en-US" dirty="0">
                <a:latin typeface="+mn-lt"/>
              </a:rPr>
              <a:t>Short term conditions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Climate is how the atmosphere behaves over a long period of time  (60 years +)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339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</a:t>
            </a:r>
            <a:r>
              <a:rPr lang="en-US" dirty="0" err="1"/>
              <a:t>vs</a:t>
            </a:r>
            <a:r>
              <a:rPr lang="en-US" dirty="0"/>
              <a:t> Climate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SC.6.E.7.6</a:t>
            </a:r>
          </a:p>
        </p:txBody>
      </p:sp>
      <p:pic>
        <p:nvPicPr>
          <p:cNvPr id="2052" name="Picture 4" descr="http://exploringafrica.matrix.msu.edu/images/africavegetation.jpg"/>
          <p:cNvPicPr>
            <a:picLocks noChangeAspect="1" noChangeArrowheads="1"/>
          </p:cNvPicPr>
          <p:nvPr/>
        </p:nvPicPr>
        <p:blipFill>
          <a:blip r:embed="rId3" cstate="print"/>
          <a:srcRect t="7092" r="5709" b="2128"/>
          <a:stretch>
            <a:fillRect/>
          </a:stretch>
        </p:blipFill>
        <p:spPr bwMode="auto">
          <a:xfrm>
            <a:off x="457200" y="1295400"/>
            <a:ext cx="3733800" cy="3733800"/>
          </a:xfrm>
          <a:prstGeom prst="rect">
            <a:avLst/>
          </a:prstGeom>
          <a:noFill/>
        </p:spPr>
      </p:pic>
      <p:pic>
        <p:nvPicPr>
          <p:cNvPr id="2054" name="Picture 6" descr="http://weather.yahoo.com/images/afr_outlookf_en_GB_440_mdy_y.jpg"/>
          <p:cNvPicPr>
            <a:picLocks noChangeAspect="1" noChangeArrowheads="1"/>
          </p:cNvPicPr>
          <p:nvPr/>
        </p:nvPicPr>
        <p:blipFill>
          <a:blip r:embed="rId4" cstate="print"/>
          <a:srcRect l="10610" r="15122"/>
          <a:stretch>
            <a:fillRect/>
          </a:stretch>
        </p:blipFill>
        <p:spPr bwMode="auto">
          <a:xfrm>
            <a:off x="4953000" y="1371600"/>
            <a:ext cx="3668751" cy="3581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" y="5055859"/>
            <a:ext cx="8915400" cy="29238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Bradley Hand ITC" pitchFamily="66" charset="0"/>
              </a:rPr>
              <a:t>Which map above shows Weather and which shows Climate? Explain your choice.</a:t>
            </a:r>
          </a:p>
          <a:p>
            <a:pPr algn="ctr"/>
            <a:endParaRPr lang="en-US" sz="3200" dirty="0">
              <a:solidFill>
                <a:prstClr val="white"/>
              </a:solidFill>
              <a:latin typeface="Bradley Hand ITC" pitchFamily="66" charset="0"/>
            </a:endParaRPr>
          </a:p>
          <a:p>
            <a:pPr algn="ctr"/>
            <a:endParaRPr lang="en-US" sz="3200" dirty="0">
              <a:solidFill>
                <a:prstClr val="white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49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effect of the Water Cycle on Weather and Climate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2578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cycling of water between the hydrosphere and the atmosphere effects weather and climate patterns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When a warm front and a cold front meet, the warm wet air rises – causing rain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Large bodies of water help moderate the temperature of nearby land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Sudden or extreme temperature changes rarely take place on land near large bodies of water</a:t>
            </a:r>
          </a:p>
        </p:txBody>
      </p:sp>
    </p:spTree>
    <p:extLst>
      <p:ext uri="{BB962C8B-B14F-4D97-AF65-F5344CB8AC3E}">
        <p14:creationId xmlns:p14="http://schemas.microsoft.com/office/powerpoint/2010/main" val="25001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FSSA Folders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74825"/>
            <a:ext cx="8839200" cy="508317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 Black" panose="020B0A04020102020204" pitchFamily="34" charset="0"/>
              </a:rPr>
              <a:t>On your folder </a:t>
            </a:r>
            <a:r>
              <a:rPr lang="en-US" sz="4000" b="1" u="sng" dirty="0">
                <a:latin typeface="Arial Black" panose="020B0A04020102020204" pitchFamily="34" charset="0"/>
              </a:rPr>
              <a:t>tab</a:t>
            </a:r>
            <a:r>
              <a:rPr lang="en-US" sz="4000" b="1" dirty="0">
                <a:latin typeface="Arial Black" panose="020B0A04020102020204" pitchFamily="34" charset="0"/>
              </a:rPr>
              <a:t>, write clearly….</a:t>
            </a:r>
          </a:p>
          <a:p>
            <a:endParaRPr lang="en-US" sz="4000" b="1" dirty="0">
              <a:latin typeface="Arial Black" panose="020B0A04020102020204" pitchFamily="34" charset="0"/>
            </a:endParaRPr>
          </a:p>
          <a:p>
            <a:r>
              <a:rPr lang="en-US" sz="4000" b="1" dirty="0">
                <a:latin typeface="Arial Black" panose="020B0A04020102020204" pitchFamily="34" charset="0"/>
              </a:rPr>
              <a:t>Last Name, First Name -  Period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22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Effect of Ocean Currents on Weather and 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876800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latin typeface="+mj-lt"/>
              </a:rPr>
              <a:t>Water near the equator carries energy from the sun to other parts of the ocean</a:t>
            </a:r>
          </a:p>
          <a:p>
            <a:pPr marL="0" lvl="0" indent="0">
              <a:buNone/>
            </a:pPr>
            <a:endParaRPr lang="en-US" dirty="0">
              <a:latin typeface="+mj-lt"/>
            </a:endParaRPr>
          </a:p>
          <a:p>
            <a:pPr lvl="0"/>
            <a:r>
              <a:rPr lang="en-US" dirty="0">
                <a:latin typeface="+mj-lt"/>
              </a:rPr>
              <a:t>Warm ocean water affects local temperatures and humidity, fuels hurricanes</a:t>
            </a:r>
          </a:p>
          <a:p>
            <a:pPr marL="0" lvl="0" indent="0">
              <a:buNone/>
            </a:pPr>
            <a:endParaRPr lang="en-US" dirty="0">
              <a:latin typeface="+mj-lt"/>
            </a:endParaRPr>
          </a:p>
          <a:p>
            <a:pPr lvl="0"/>
            <a:r>
              <a:rPr lang="en-US" dirty="0">
                <a:latin typeface="+mj-lt"/>
              </a:rPr>
              <a:t>Ocean currents regulate global temperatures – cold currents cool the air in coastal areas, while  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   warm currents warm the air in coastal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Effect of Jet Stream on Weather and 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2578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lvl="0"/>
            <a:r>
              <a:rPr lang="en-US" dirty="0">
                <a:latin typeface="Arial Black" panose="020B0A04020102020204" pitchFamily="34" charset="0"/>
              </a:rPr>
              <a:t>Jet streams are long-distance winds that travel above local winds for thousands of km</a:t>
            </a:r>
            <a:endParaRPr lang="en-US" sz="2800" dirty="0">
              <a:latin typeface="Arial Black" panose="020B0A04020102020204" pitchFamily="34" charset="0"/>
            </a:endParaRPr>
          </a:p>
          <a:p>
            <a:pPr lvl="0"/>
            <a:r>
              <a:rPr lang="en-US" dirty="0">
                <a:latin typeface="Arial Black" panose="020B0A04020102020204" pitchFamily="34" charset="0"/>
              </a:rPr>
              <a:t>A  polar jet stream pulls cold air down from Canada into the U.S. and pulls warm air up toward Canada</a:t>
            </a:r>
            <a:endParaRPr lang="en-US" sz="2400" dirty="0">
              <a:latin typeface="Arial Black" panose="020B0A04020102020204" pitchFamily="34" charset="0"/>
            </a:endParaRPr>
          </a:p>
          <a:p>
            <a:pPr lvl="0"/>
            <a:r>
              <a:rPr lang="en-US" dirty="0">
                <a:latin typeface="Arial Black" panose="020B0A04020102020204" pitchFamily="34" charset="0"/>
              </a:rPr>
              <a:t>Strong storms tend to form along jet streams</a:t>
            </a:r>
            <a:endParaRPr lang="en-US" sz="2800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9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87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Radiation, Conduction, Convection</a:t>
            </a:r>
          </a:p>
        </p:txBody>
      </p:sp>
      <p:pic>
        <p:nvPicPr>
          <p:cNvPr id="1028" name="Picture 4" descr="http://mabryonline.org/blogs/woolsey/images/convection3-2.jpg"/>
          <p:cNvPicPr>
            <a:picLocks noChangeAspect="1" noChangeArrowheads="1"/>
          </p:cNvPicPr>
          <p:nvPr/>
        </p:nvPicPr>
        <p:blipFill>
          <a:blip r:embed="rId3" cstate="print"/>
          <a:srcRect t="3540" b="4425"/>
          <a:stretch>
            <a:fillRect/>
          </a:stretch>
        </p:blipFill>
        <p:spPr bwMode="auto">
          <a:xfrm>
            <a:off x="5257800" y="1676400"/>
            <a:ext cx="3581400" cy="2194201"/>
          </a:xfrm>
          <a:prstGeom prst="rect">
            <a:avLst/>
          </a:prstGeom>
          <a:noFill/>
        </p:spPr>
      </p:pic>
      <p:pic>
        <p:nvPicPr>
          <p:cNvPr id="1026" name="Picture 2" descr="http://www.johnsonwindowfilms.com/dealer/images/art_148/SunWavesToEarthBlu.jpg"/>
          <p:cNvPicPr>
            <a:picLocks noChangeAspect="1" noChangeArrowheads="1"/>
          </p:cNvPicPr>
          <p:nvPr/>
        </p:nvPicPr>
        <p:blipFill>
          <a:blip r:embed="rId4" cstate="print"/>
          <a:srcRect l="4660" t="12403" r="3689" b="6977"/>
          <a:stretch>
            <a:fillRect/>
          </a:stretch>
        </p:blipFill>
        <p:spPr bwMode="auto">
          <a:xfrm>
            <a:off x="2514600" y="4191000"/>
            <a:ext cx="3810000" cy="1678983"/>
          </a:xfrm>
          <a:prstGeom prst="rect">
            <a:avLst/>
          </a:prstGeom>
          <a:noFill/>
        </p:spPr>
      </p:pic>
      <p:pic>
        <p:nvPicPr>
          <p:cNvPr id="1033" name="Picture 9" descr="http://4.bp.blogspot.com/_L_GZ4wQqOPw/TDIiaJ3fWaI/AAAAAAAAA3o/2jPq1wgqfHU/s1600/Highway+Mirage+EPOD.usra.ed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752600"/>
            <a:ext cx="3276599" cy="212740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81000" y="1143000"/>
            <a:ext cx="28779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Heating of air over the road </a:t>
            </a:r>
          </a:p>
          <a:p>
            <a:pPr algn="ctr"/>
            <a:r>
              <a:rPr lang="en-US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causing a mirage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67400" y="1295400"/>
            <a:ext cx="266624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Hot air rises, cold air sinks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52800" y="3581400"/>
            <a:ext cx="22296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Sun’s heat </a:t>
            </a:r>
          </a:p>
          <a:p>
            <a:pPr algn="ctr"/>
            <a:r>
              <a:rPr lang="en-US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travels through space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943600"/>
            <a:ext cx="9144000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prstClr val="white"/>
                </a:solidFill>
                <a:latin typeface="Bradley Hand ITC" pitchFamily="66" charset="0"/>
              </a:rPr>
              <a:t>Which type of heat transfer does each image represent?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40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SC.6.E.7.1</a:t>
            </a:r>
          </a:p>
        </p:txBody>
      </p:sp>
    </p:spTree>
    <p:extLst>
      <p:ext uri="{BB962C8B-B14F-4D97-AF65-F5344CB8AC3E}">
        <p14:creationId xmlns:p14="http://schemas.microsoft.com/office/powerpoint/2010/main" val="123532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Weathering, Erosion, Deposition</a:t>
            </a:r>
          </a:p>
        </p:txBody>
      </p:sp>
      <p:pic>
        <p:nvPicPr>
          <p:cNvPr id="4098" name="Picture 2" descr="http://s0.geograph.org.uk/photos/07/40/074038_39b39f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00200"/>
            <a:ext cx="2971800" cy="2173129"/>
          </a:xfrm>
          <a:prstGeom prst="rect">
            <a:avLst/>
          </a:prstGeom>
          <a:noFill/>
        </p:spPr>
      </p:pic>
      <p:pic>
        <p:nvPicPr>
          <p:cNvPr id="4100" name="Picture 4" descr="http://asterweb.jpl.nasa.gov/gallery/images/hugl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447800"/>
            <a:ext cx="2047613" cy="2257425"/>
          </a:xfrm>
          <a:prstGeom prst="rect">
            <a:avLst/>
          </a:prstGeom>
          <a:noFill/>
        </p:spPr>
      </p:pic>
      <p:pic>
        <p:nvPicPr>
          <p:cNvPr id="4102" name="Picture 6" descr="http://hays.outcrop.org/images/weathering/press4e/figure-07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600200"/>
            <a:ext cx="3000818" cy="18097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248400" y="3886200"/>
            <a:ext cx="23057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Meandering Stream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6200" y="3810000"/>
            <a:ext cx="13563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River Delta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3581400"/>
            <a:ext cx="33065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Cracked Rock after Expansion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800600"/>
            <a:ext cx="8686800" cy="138499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Bradley Hand ITC" pitchFamily="66" charset="0"/>
              </a:rPr>
              <a:t>Explain how water is changing the landscape in each image above.  Be sure to indicate whether the image shows weathering, erosion, or deposition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0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SC.6.E.6.1</a:t>
            </a:r>
          </a:p>
        </p:txBody>
      </p:sp>
    </p:spTree>
    <p:extLst>
      <p:ext uri="{BB962C8B-B14F-4D97-AF65-F5344CB8AC3E}">
        <p14:creationId xmlns:p14="http://schemas.microsoft.com/office/powerpoint/2010/main" val="3819608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Landforms</a:t>
            </a:r>
          </a:p>
        </p:txBody>
      </p:sp>
      <p:pic>
        <p:nvPicPr>
          <p:cNvPr id="9218" name="Picture 2" descr="http://www.visitbenzie.com/images/resized/Dunes-and-Lake-Michig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2619375" cy="1962150"/>
          </a:xfrm>
          <a:prstGeom prst="rect">
            <a:avLst/>
          </a:prstGeom>
          <a:noFill/>
        </p:spPr>
      </p:pic>
      <p:pic>
        <p:nvPicPr>
          <p:cNvPr id="9220" name="Picture 4" descr="http://kickessnow.files.wordpress.com/2011/10/mississippi-delta-gulf-oil-fresh-water-flush_21641_600x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836" y="1614799"/>
            <a:ext cx="2057399" cy="2085778"/>
          </a:xfrm>
          <a:prstGeom prst="rect">
            <a:avLst/>
          </a:prstGeom>
          <a:noFill/>
        </p:spPr>
      </p:pic>
      <p:pic>
        <p:nvPicPr>
          <p:cNvPr id="9222" name="Picture 6" descr="http://0.tqn.com/d/geology/1/0/9/X/1/sinkho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676400"/>
            <a:ext cx="2209800" cy="202417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4572000"/>
            <a:ext cx="8610600" cy="156966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Bradley Hand ITC" pitchFamily="66" charset="0"/>
              </a:rPr>
              <a:t>Label the images above as either a </a:t>
            </a:r>
            <a:r>
              <a:rPr lang="en-US" sz="3200" u="sng" dirty="0">
                <a:solidFill>
                  <a:prstClr val="white"/>
                </a:solidFill>
                <a:latin typeface="Bradley Hand ITC" pitchFamily="66" charset="0"/>
              </a:rPr>
              <a:t>dune</a:t>
            </a:r>
            <a:r>
              <a:rPr lang="en-US" sz="3200" dirty="0">
                <a:solidFill>
                  <a:prstClr val="white"/>
                </a:solidFill>
                <a:latin typeface="Bradley Hand ITC" pitchFamily="66" charset="0"/>
              </a:rPr>
              <a:t>, </a:t>
            </a:r>
            <a:r>
              <a:rPr lang="en-US" sz="3200" u="sng" dirty="0">
                <a:solidFill>
                  <a:prstClr val="white"/>
                </a:solidFill>
                <a:latin typeface="Bradley Hand ITC" pitchFamily="66" charset="0"/>
              </a:rPr>
              <a:t>delt</a:t>
            </a:r>
            <a:r>
              <a:rPr lang="en-US" sz="3200" dirty="0">
                <a:solidFill>
                  <a:prstClr val="white"/>
                </a:solidFill>
                <a:latin typeface="Bradley Hand ITC" pitchFamily="66" charset="0"/>
              </a:rPr>
              <a:t>a, or </a:t>
            </a:r>
            <a:r>
              <a:rPr lang="en-US" sz="3200" u="sng" dirty="0">
                <a:solidFill>
                  <a:prstClr val="white"/>
                </a:solidFill>
                <a:latin typeface="Bradley Hand ITC" pitchFamily="66" charset="0"/>
              </a:rPr>
              <a:t>sinkhole</a:t>
            </a:r>
            <a:r>
              <a:rPr lang="en-US" sz="3200" dirty="0">
                <a:solidFill>
                  <a:prstClr val="white"/>
                </a:solidFill>
                <a:latin typeface="Bradley Hand ITC" pitchFamily="66" charset="0"/>
              </a:rPr>
              <a:t>.  Which of these features can be found in Florida?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0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SC.6.E.6.2</a:t>
            </a:r>
          </a:p>
        </p:txBody>
      </p:sp>
    </p:spTree>
    <p:extLst>
      <p:ext uri="{BB962C8B-B14F-4D97-AF65-F5344CB8AC3E}">
        <p14:creationId xmlns:p14="http://schemas.microsoft.com/office/powerpoint/2010/main" val="851766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>
                    <a:lumMod val="75000"/>
                  </a:srgbClr>
                </a:solidFill>
              </a:rPr>
              <a:t>SC.6.E.7.4</a:t>
            </a:r>
          </a:p>
        </p:txBody>
      </p:sp>
      <p:pic>
        <p:nvPicPr>
          <p:cNvPr id="4098" name="Picture 2" descr="http://images.sciencedaily.com/2011/02/110208112647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3259800" cy="21812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3657600"/>
            <a:ext cx="18012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Geosphere</a:t>
            </a:r>
            <a:endParaRPr lang="en-US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3657600"/>
            <a:ext cx="20990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Hydrosphere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9200" y="4191000"/>
            <a:ext cx="18775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Cryosphere</a:t>
            </a:r>
            <a:endParaRPr lang="en-US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3657600"/>
            <a:ext cx="20146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Atmosphere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1200" y="4267200"/>
            <a:ext cx="16810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Biosphere</a:t>
            </a:r>
          </a:p>
        </p:txBody>
      </p:sp>
      <p:pic>
        <p:nvPicPr>
          <p:cNvPr id="4100" name="Picture 4" descr="http://www.gregdutoit.com/i/13Mara_Euphorbia_Storm.jpg"/>
          <p:cNvPicPr>
            <a:picLocks noChangeAspect="1" noChangeArrowheads="1"/>
          </p:cNvPicPr>
          <p:nvPr/>
        </p:nvPicPr>
        <p:blipFill>
          <a:blip r:embed="rId4" cstate="print"/>
          <a:srcRect t="7240"/>
          <a:stretch>
            <a:fillRect/>
          </a:stretch>
        </p:blipFill>
        <p:spPr bwMode="auto">
          <a:xfrm>
            <a:off x="5334000" y="1371600"/>
            <a:ext cx="3276600" cy="216083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90600" y="5105400"/>
            <a:ext cx="6705600" cy="107721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Bradley Hand ITC" pitchFamily="66" charset="0"/>
              </a:rPr>
              <a:t>Identify what spheres are shown in each of the pictures above?</a:t>
            </a:r>
          </a:p>
        </p:txBody>
      </p:sp>
    </p:spTree>
    <p:extLst>
      <p:ext uri="{BB962C8B-B14F-4D97-AF65-F5344CB8AC3E}">
        <p14:creationId xmlns:p14="http://schemas.microsoft.com/office/powerpoint/2010/main" val="296369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3E814-9F2D-48BC-B698-5B0527CA3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drawing board….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808FA-0C05-4941-B066-704B89885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775"/>
            <a:ext cx="8229600" cy="5257800"/>
          </a:xfrm>
          <a:solidFill>
            <a:srgbClr val="00B0F0"/>
          </a:solidFill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will complete notes each week and add to your folder.  When we’re finished with FSSA review, your folder will count as a test grade!</a:t>
            </a:r>
          </a:p>
        </p:txBody>
      </p:sp>
    </p:spTree>
    <p:extLst>
      <p:ext uri="{BB962C8B-B14F-4D97-AF65-F5344CB8AC3E}">
        <p14:creationId xmlns:p14="http://schemas.microsoft.com/office/powerpoint/2010/main" val="378488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639762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Elephant" panose="02020904090505020303" pitchFamily="18" charset="0"/>
              </a:rPr>
              <a:t>Changes on Earth’s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2" y="1143000"/>
            <a:ext cx="9121588" cy="5715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Weathering – rocks are broken down by water, wind, movement of animals</a:t>
            </a:r>
          </a:p>
          <a:p>
            <a:r>
              <a:rPr lang="en-US" b="1" dirty="0">
                <a:latin typeface="+mn-lt"/>
              </a:rPr>
              <a:t>Erosion – transportation of rock fragments, grains, etc.  Movement from one place to another</a:t>
            </a:r>
          </a:p>
          <a:p>
            <a:pPr lvl="1"/>
            <a:r>
              <a:rPr lang="en-US" b="1" dirty="0">
                <a:latin typeface="+mn-lt"/>
              </a:rPr>
              <a:t>as rocks are moved they become smoother and sorted by size</a:t>
            </a:r>
          </a:p>
          <a:p>
            <a:pPr lvl="1"/>
            <a:r>
              <a:rPr lang="en-US" b="1" dirty="0">
                <a:latin typeface="+mn-lt"/>
              </a:rPr>
              <a:t>In a riverbed, the rocks upstream are rougher and more varied in size while the rocks downstream are smoother and more uniform in size</a:t>
            </a:r>
          </a:p>
          <a:p>
            <a:r>
              <a:rPr lang="en-US" b="1" dirty="0">
                <a:latin typeface="+mn-lt"/>
              </a:rPr>
              <a:t>Deposition – rock fragments are deposited or “dropped off” in a new location</a:t>
            </a:r>
          </a:p>
        </p:txBody>
      </p:sp>
    </p:spTree>
    <p:extLst>
      <p:ext uri="{BB962C8B-B14F-4D97-AF65-F5344CB8AC3E}">
        <p14:creationId xmlns:p14="http://schemas.microsoft.com/office/powerpoint/2010/main" val="328054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7" y="838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erosion shapes rocks in a riverbed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735"/>
            <a:ext cx="4693026" cy="310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60" y="4035039"/>
            <a:ext cx="4459940" cy="282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424" y="25146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River rock upstream is larger and more jagged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7507" y="25146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River rock downstream is smaller and smoother</a:t>
            </a:r>
          </a:p>
        </p:txBody>
      </p:sp>
    </p:spTree>
    <p:extLst>
      <p:ext uri="{BB962C8B-B14F-4D97-AF65-F5344CB8AC3E}">
        <p14:creationId xmlns:p14="http://schemas.microsoft.com/office/powerpoint/2010/main" val="420556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Cooper Black" panose="0208090404030B020404" pitchFamily="18" charset="0"/>
              </a:rPr>
              <a:t>Landforms in FL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Dune – pile of windblown sand, vegetation prevents erosion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Delta – deposit of sand/sediment where stream enters larger body of water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Sinkhole – hole or depression in ground, in FL because limestone dissolves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Mangroves – forests of trees that grown in saltwater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Aquifer – layer of underground water-bearing rock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Wetlands/Everglades – land saturated with water, rich in biodiversity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arkisim" panose="020E0502050101010101" pitchFamily="34" charset="-79"/>
                <a:cs typeface="Narkisim" panose="020E0502050101010101" pitchFamily="34" charset="-79"/>
              </a:rPr>
              <a:t>Heat Transfer on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Conduction – ground heats atmosphere near ground because they are touching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Convection – Warm air rises, cool air sinks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Radiation – EM waves from the sun travel through space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The Sun is the source of energy responsible for all these processes</a:t>
            </a:r>
          </a:p>
        </p:txBody>
      </p:sp>
    </p:spTree>
    <p:extLst>
      <p:ext uri="{BB962C8B-B14F-4D97-AF65-F5344CB8AC3E}">
        <p14:creationId xmlns:p14="http://schemas.microsoft.com/office/powerpoint/2010/main" val="62654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1" y="-25540"/>
            <a:ext cx="9170894" cy="68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65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639762"/>
          </a:xfrm>
        </p:spPr>
        <p:txBody>
          <a:bodyPr>
            <a:noAutofit/>
          </a:bodyPr>
          <a:lstStyle/>
          <a:p>
            <a:r>
              <a:rPr lang="en-US" sz="5400" dirty="0">
                <a:latin typeface="Juice ITC" panose="04040403040A02020202" pitchFamily="82" charset="0"/>
              </a:rPr>
              <a:t>Earth’s Spheres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2" y="1219200"/>
            <a:ext cx="9144000" cy="5638800"/>
          </a:xfrm>
          <a:solidFill>
            <a:srgbClr val="00B0F0"/>
          </a:solidFill>
        </p:spPr>
        <p:txBody>
          <a:bodyPr/>
          <a:lstStyle/>
          <a:p>
            <a:r>
              <a:rPr lang="en-US" b="1" u="sng" dirty="0">
                <a:latin typeface="Calibri" pitchFamily="34" charset="0"/>
                <a:cs typeface="Calibri" pitchFamily="34" charset="0"/>
              </a:rPr>
              <a:t>Geo</a:t>
            </a:r>
            <a:r>
              <a:rPr lang="en-US" dirty="0">
                <a:latin typeface="Calibri" pitchFamily="34" charset="0"/>
                <a:cs typeface="Calibri" pitchFamily="34" charset="0"/>
              </a:rPr>
              <a:t>sphere – land</a:t>
            </a:r>
          </a:p>
          <a:p>
            <a:r>
              <a:rPr lang="en-US" b="1" u="sng" dirty="0">
                <a:latin typeface="Calibri" pitchFamily="34" charset="0"/>
                <a:cs typeface="Calibri" pitchFamily="34" charset="0"/>
              </a:rPr>
              <a:t>Hydro</a:t>
            </a:r>
            <a:r>
              <a:rPr lang="en-US" dirty="0">
                <a:latin typeface="Calibri" pitchFamily="34" charset="0"/>
                <a:cs typeface="Calibri" pitchFamily="34" charset="0"/>
              </a:rPr>
              <a:t>sphere – water</a:t>
            </a:r>
          </a:p>
          <a:p>
            <a:r>
              <a:rPr lang="en-US" b="1" u="sng" dirty="0" err="1">
                <a:latin typeface="Calibri" pitchFamily="34" charset="0"/>
                <a:cs typeface="Calibri" pitchFamily="34" charset="0"/>
              </a:rPr>
              <a:t>Cryo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sphere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– ice</a:t>
            </a:r>
          </a:p>
          <a:p>
            <a:r>
              <a:rPr lang="en-US" b="1" u="sng" dirty="0">
                <a:latin typeface="Calibri" pitchFamily="34" charset="0"/>
                <a:cs typeface="Calibri" pitchFamily="34" charset="0"/>
              </a:rPr>
              <a:t>Atmo</a:t>
            </a:r>
            <a:r>
              <a:rPr lang="en-US" dirty="0">
                <a:latin typeface="Calibri" pitchFamily="34" charset="0"/>
                <a:cs typeface="Calibri" pitchFamily="34" charset="0"/>
              </a:rPr>
              <a:t>sphere – air</a:t>
            </a:r>
          </a:p>
          <a:p>
            <a:r>
              <a:rPr lang="en-US" b="1" u="sng" dirty="0">
                <a:latin typeface="Calibri" pitchFamily="34" charset="0"/>
                <a:cs typeface="Calibri" pitchFamily="34" charset="0"/>
              </a:rPr>
              <a:t>Bio</a:t>
            </a:r>
            <a:r>
              <a:rPr lang="en-US" dirty="0">
                <a:latin typeface="Calibri" pitchFamily="34" charset="0"/>
                <a:cs typeface="Calibri" pitchFamily="34" charset="0"/>
              </a:rPr>
              <a:t>sphere – living organisms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909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914</Words>
  <Application>Microsoft Office PowerPoint</Application>
  <PresentationFormat>On-screen Show (4:3)</PresentationFormat>
  <Paragraphs>129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 Black</vt:lpstr>
      <vt:lpstr>Bradley Hand ITC</vt:lpstr>
      <vt:lpstr>Calibri</vt:lpstr>
      <vt:lpstr>Cooper Black</vt:lpstr>
      <vt:lpstr>Elephant</vt:lpstr>
      <vt:lpstr>Harrington</vt:lpstr>
      <vt:lpstr>Juice ITC</vt:lpstr>
      <vt:lpstr>Kristen ITC</vt:lpstr>
      <vt:lpstr>Narkisim</vt:lpstr>
      <vt:lpstr>1_Office Theme</vt:lpstr>
      <vt:lpstr>Bell Work 23-5 (turn in next week)</vt:lpstr>
      <vt:lpstr>FSSA Folders</vt:lpstr>
      <vt:lpstr>Back to the drawing board….</vt:lpstr>
      <vt:lpstr>Changes on Earth’s Surface</vt:lpstr>
      <vt:lpstr>How erosion shapes rocks in a riverbed</vt:lpstr>
      <vt:lpstr>Landforms in FL</vt:lpstr>
      <vt:lpstr>Heat Transfer on Earth</vt:lpstr>
      <vt:lpstr>PowerPoint Presentation</vt:lpstr>
      <vt:lpstr>Earth’s Spheres</vt:lpstr>
      <vt:lpstr>PowerPoint Presentation</vt:lpstr>
      <vt:lpstr>PowerPoint Presentation</vt:lpstr>
      <vt:lpstr>Layers of Earth’s atmosphere</vt:lpstr>
      <vt:lpstr>The Smart Man Takes the Elevator</vt:lpstr>
      <vt:lpstr>Wind Patterns</vt:lpstr>
      <vt:lpstr>Local Winds</vt:lpstr>
      <vt:lpstr>Global Winds</vt:lpstr>
      <vt:lpstr>Weather vs. climate</vt:lpstr>
      <vt:lpstr>Weather vs Climate</vt:lpstr>
      <vt:lpstr>The effect of the Water Cycle on Weather and Climate</vt:lpstr>
      <vt:lpstr>The Effect of Ocean Currents on Weather and Climate</vt:lpstr>
      <vt:lpstr>The Effect of Jet Stream on Weather and Climate</vt:lpstr>
      <vt:lpstr>PowerPoint Presentation</vt:lpstr>
      <vt:lpstr>Radiation, Conduction, Convection</vt:lpstr>
      <vt:lpstr>Weathering, Erosion, Deposition</vt:lpstr>
      <vt:lpstr>Landforms</vt:lpstr>
      <vt:lpstr>Spheres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Buchanan</dc:creator>
  <cp:lastModifiedBy>Buchanan, Angela M.</cp:lastModifiedBy>
  <cp:revision>54</cp:revision>
  <dcterms:created xsi:type="dcterms:W3CDTF">2013-04-02T19:43:35Z</dcterms:created>
  <dcterms:modified xsi:type="dcterms:W3CDTF">2019-02-01T13:57:18Z</dcterms:modified>
</cp:coreProperties>
</file>